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75"/>
  </p:notesMasterIdLst>
  <p:sldIdLst>
    <p:sldId id="355" r:id="rId3"/>
    <p:sldId id="459" r:id="rId4"/>
    <p:sldId id="486" r:id="rId5"/>
    <p:sldId id="476" r:id="rId6"/>
    <p:sldId id="479" r:id="rId7"/>
    <p:sldId id="482" r:id="rId8"/>
    <p:sldId id="483" r:id="rId9"/>
    <p:sldId id="485" r:id="rId10"/>
    <p:sldId id="484" r:id="rId11"/>
    <p:sldId id="481" r:id="rId12"/>
    <p:sldId id="509" r:id="rId13"/>
    <p:sldId id="508" r:id="rId14"/>
    <p:sldId id="499" r:id="rId15"/>
    <p:sldId id="490" r:id="rId16"/>
    <p:sldId id="491" r:id="rId17"/>
    <p:sldId id="492" r:id="rId18"/>
    <p:sldId id="493" r:id="rId19"/>
    <p:sldId id="488" r:id="rId20"/>
    <p:sldId id="489" r:id="rId21"/>
    <p:sldId id="494" r:id="rId22"/>
    <p:sldId id="495" r:id="rId23"/>
    <p:sldId id="496" r:id="rId24"/>
    <p:sldId id="497" r:id="rId25"/>
    <p:sldId id="542" r:id="rId26"/>
    <p:sldId id="505" r:id="rId27"/>
    <p:sldId id="586" r:id="rId28"/>
    <p:sldId id="506" r:id="rId29"/>
    <p:sldId id="502" r:id="rId30"/>
    <p:sldId id="500" r:id="rId31"/>
    <p:sldId id="503" r:id="rId32"/>
    <p:sldId id="504" r:id="rId33"/>
    <p:sldId id="501" r:id="rId34"/>
    <p:sldId id="510" r:id="rId35"/>
    <p:sldId id="577" r:id="rId36"/>
    <p:sldId id="578" r:id="rId37"/>
    <p:sldId id="556" r:id="rId38"/>
    <p:sldId id="552" r:id="rId39"/>
    <p:sldId id="554" r:id="rId40"/>
    <p:sldId id="557" r:id="rId41"/>
    <p:sldId id="602" r:id="rId42"/>
    <p:sldId id="597" r:id="rId43"/>
    <p:sldId id="596" r:id="rId44"/>
    <p:sldId id="567" r:id="rId45"/>
    <p:sldId id="595" r:id="rId46"/>
    <p:sldId id="576" r:id="rId47"/>
    <p:sldId id="511" r:id="rId48"/>
    <p:sldId id="512" r:id="rId49"/>
    <p:sldId id="581" r:id="rId50"/>
    <p:sldId id="466" r:id="rId51"/>
    <p:sldId id="463" r:id="rId52"/>
    <p:sldId id="464" r:id="rId53"/>
    <p:sldId id="467" r:id="rId54"/>
    <p:sldId id="515" r:id="rId55"/>
    <p:sldId id="582" r:id="rId56"/>
    <p:sldId id="516" r:id="rId57"/>
    <p:sldId id="583" r:id="rId58"/>
    <p:sldId id="524" r:id="rId59"/>
    <p:sldId id="525" r:id="rId60"/>
    <p:sldId id="526" r:id="rId61"/>
    <p:sldId id="528" r:id="rId62"/>
    <p:sldId id="532" r:id="rId63"/>
    <p:sldId id="521" r:id="rId64"/>
    <p:sldId id="522" r:id="rId65"/>
    <p:sldId id="584" r:id="rId66"/>
    <p:sldId id="527" r:id="rId67"/>
    <p:sldId id="535" r:id="rId68"/>
    <p:sldId id="538" r:id="rId69"/>
    <p:sldId id="585" r:id="rId70"/>
    <p:sldId id="530" r:id="rId71"/>
    <p:sldId id="539" r:id="rId72"/>
    <p:sldId id="540" r:id="rId73"/>
    <p:sldId id="461" r:id="rId74"/>
  </p:sldIdLst>
  <p:sldSz cx="9144000" cy="6858000" type="screen4x3"/>
  <p:notesSz cx="6858000" cy="9144000"/>
  <p:embeddedFontLst>
    <p:embeddedFont>
      <p:font typeface="宋体" pitchFamily="2" charset="-122"/>
      <p:regular r:id="rId76"/>
    </p:embeddedFont>
    <p:embeddedFont>
      <p:font typeface="Calibri" pitchFamily="34" charset="0"/>
      <p:regular r:id="rId77"/>
      <p:bold r:id="rId78"/>
      <p:italic r:id="rId79"/>
      <p:boldItalic r:id="rId80"/>
    </p:embeddedFont>
    <p:embeddedFont>
      <p:font typeface="Segoe UI"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8435DF-CAF3-4174-88EC-D914C3F3224B}">
          <p14:sldIdLst>
            <p14:sldId id="355"/>
            <p14:sldId id="459"/>
          </p14:sldIdLst>
        </p14:section>
        <p14:section name="Intro" id="{07186243-C863-4D28-B67A-69F6127B81D5}">
          <p14:sldIdLst>
            <p14:sldId id="486"/>
            <p14:sldId id="476"/>
            <p14:sldId id="479"/>
            <p14:sldId id="482"/>
            <p14:sldId id="483"/>
            <p14:sldId id="485"/>
            <p14:sldId id="484"/>
            <p14:sldId id="481"/>
            <p14:sldId id="509"/>
          </p14:sldIdLst>
        </p14:section>
        <p14:section name="Sensing Hardware" id="{2E6B75A5-5BA1-4D76-99D6-214F005DE967}">
          <p14:sldIdLst>
            <p14:sldId id="508"/>
            <p14:sldId id="499"/>
            <p14:sldId id="490"/>
            <p14:sldId id="491"/>
            <p14:sldId id="492"/>
            <p14:sldId id="493"/>
            <p14:sldId id="488"/>
            <p14:sldId id="489"/>
            <p14:sldId id="494"/>
            <p14:sldId id="495"/>
            <p14:sldId id="496"/>
            <p14:sldId id="497"/>
            <p14:sldId id="542"/>
          </p14:sldIdLst>
        </p14:section>
        <p14:section name="Interactions" id="{9B5428DC-C1A6-437E-925C-8B5268BEEB59}">
          <p14:sldIdLst>
            <p14:sldId id="505"/>
            <p14:sldId id="586"/>
            <p14:sldId id="506"/>
            <p14:sldId id="502"/>
            <p14:sldId id="500"/>
            <p14:sldId id="503"/>
            <p14:sldId id="504"/>
            <p14:sldId id="501"/>
            <p14:sldId id="510"/>
            <p14:sldId id="577"/>
            <p14:sldId id="578"/>
            <p14:sldId id="556"/>
            <p14:sldId id="552"/>
            <p14:sldId id="554"/>
            <p14:sldId id="557"/>
            <p14:sldId id="602"/>
            <p14:sldId id="597"/>
            <p14:sldId id="596"/>
            <p14:sldId id="567"/>
            <p14:sldId id="595"/>
          </p14:sldIdLst>
        </p14:section>
        <p14:section name="Grip and gestures" id="{998D89BC-9F18-440F-8C3F-200C5BD96070}">
          <p14:sldIdLst>
            <p14:sldId id="576"/>
            <p14:sldId id="511"/>
            <p14:sldId id="512"/>
            <p14:sldId id="581"/>
            <p14:sldId id="466"/>
            <p14:sldId id="463"/>
            <p14:sldId id="464"/>
            <p14:sldId id="467"/>
            <p14:sldId id="515"/>
            <p14:sldId id="582"/>
            <p14:sldId id="516"/>
            <p14:sldId id="583"/>
            <p14:sldId id="524"/>
            <p14:sldId id="525"/>
            <p14:sldId id="526"/>
            <p14:sldId id="528"/>
            <p14:sldId id="532"/>
            <p14:sldId id="521"/>
            <p14:sldId id="522"/>
            <p14:sldId id="584"/>
            <p14:sldId id="527"/>
            <p14:sldId id="535"/>
            <p14:sldId id="538"/>
            <p14:sldId id="585"/>
            <p14:sldId id="530"/>
            <p14:sldId id="539"/>
            <p14:sldId id="540"/>
            <p14:sldId id="46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FF3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87016" autoAdjust="0"/>
  </p:normalViewPr>
  <p:slideViewPr>
    <p:cSldViewPr snapToGrid="0">
      <p:cViewPr varScale="1">
        <p:scale>
          <a:sx n="160" d="100"/>
          <a:sy n="160" d="100"/>
        </p:scale>
        <p:origin x="-2040" y="-96"/>
      </p:cViewPr>
      <p:guideLst>
        <p:guide orient="horz" pos="2160"/>
        <p:guide pos="2880"/>
      </p:guideLst>
    </p:cSldViewPr>
  </p:slideViewPr>
  <p:notesTextViewPr>
    <p:cViewPr>
      <p:scale>
        <a:sx n="100" d="100"/>
        <a:sy n="100" d="100"/>
      </p:scale>
      <p:origin x="0" y="0"/>
    </p:cViewPr>
  </p:notesTextViewPr>
  <p:notesViewPr>
    <p:cSldViewPr snapToGrid="0">
      <p:cViewPr varScale="1">
        <p:scale>
          <a:sx n="77" d="100"/>
          <a:sy n="77" d="100"/>
        </p:scale>
        <p:origin x="-209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5.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335A7-1B10-478C-9150-3BB0A9FF6F6C}" type="datetimeFigureOut">
              <a:rPr lang="en-US" smtClean="0"/>
              <a:pPr/>
              <a:t>5/26/2011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C27DF2-DA59-4F91-8BB8-7DE230CF7BE6}" type="slidenum">
              <a:rPr lang="en-US" smtClean="0"/>
              <a:pPr/>
              <a:t>‹#›</a:t>
            </a:fld>
            <a:endParaRPr lang="en-US"/>
          </a:p>
        </p:txBody>
      </p:sp>
    </p:spTree>
    <p:extLst>
      <p:ext uri="{BB962C8B-B14F-4D97-AF65-F5344CB8AC3E}">
        <p14:creationId xmlns:p14="http://schemas.microsoft.com/office/powerpoint/2010/main" val="349891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New and</a:t>
            </a:r>
            <a:r>
              <a:rPr lang="en-GB" baseline="0" dirty="0" smtClean="0"/>
              <a:t> exciting way of interacting with computers: multi-touch</a:t>
            </a:r>
          </a:p>
          <a:p>
            <a:r>
              <a:rPr lang="en-GB" baseline="0" dirty="0" smtClean="0"/>
              <a:t>Often cited benefits: more dynamic, more fluid, more simultaneous degrees of freedom, no devices necessary to hold. </a:t>
            </a:r>
          </a:p>
        </p:txBody>
      </p:sp>
      <p:sp>
        <p:nvSpPr>
          <p:cNvPr id="4" name="Slide Number Placeholder 3"/>
          <p:cNvSpPr>
            <a:spLocks noGrp="1"/>
          </p:cNvSpPr>
          <p:nvPr>
            <p:ph type="sldNum" sz="quarter" idx="10"/>
          </p:nvPr>
        </p:nvSpPr>
        <p:spPr/>
        <p:txBody>
          <a:bodyPr/>
          <a:lstStyle/>
          <a:p>
            <a:fld id="{E8C27DF2-DA59-4F91-8BB8-7DE230CF7BE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a:t>
            </a:r>
            <a:r>
              <a:rPr lang="en-US" baseline="0" dirty="0" smtClean="0"/>
              <a:t> the form is so simple, I wanted to add another level of detail and visual interest through the CMF.</a:t>
            </a:r>
          </a:p>
          <a:p>
            <a:endParaRPr lang="en-US" baseline="0" dirty="0" smtClean="0"/>
          </a:p>
          <a:p>
            <a:r>
              <a:rPr lang="en-US" baseline="0" dirty="0" smtClean="0"/>
              <a:t>The laser etched grid is based on the printed design of the capacitive sensor below the surface. It adds a level of precision and provides a sort of coordinate system with a slight tactile feel for a user to trace their fingers across.</a:t>
            </a:r>
          </a:p>
          <a:p>
            <a:endParaRPr lang="en-US" baseline="0" dirty="0" smtClean="0"/>
          </a:p>
          <a:p>
            <a:r>
              <a:rPr lang="en-US" baseline="0" dirty="0" smtClean="0"/>
              <a:t>The way it’s positioned on the mouse, it tells the user where the active areas are.</a:t>
            </a:r>
          </a:p>
          <a:p>
            <a:endParaRPr lang="en-US" baseline="0" dirty="0" smtClean="0"/>
          </a:p>
          <a:p>
            <a:r>
              <a:rPr lang="en-US" baseline="0" dirty="0" smtClean="0"/>
              <a:t>Since this is something we’ve never done before, I’ve spent a lot of time in the model shop prototyping on our laser cutter.  We’ve kicked off the Tier 2 manufacturer- Mibtech- that will be executing the parts in production, and I’ll plan on travelling there sometime in the POC2 timeframe to work with them and dial in the process before EV1.</a:t>
            </a:r>
            <a:endParaRPr lang="en-US" dirty="0"/>
          </a:p>
        </p:txBody>
      </p:sp>
      <p:sp>
        <p:nvSpPr>
          <p:cNvPr id="4" name="Slide Number Placeholder 3"/>
          <p:cNvSpPr>
            <a:spLocks noGrp="1"/>
          </p:cNvSpPr>
          <p:nvPr>
            <p:ph type="sldNum" sz="quarter" idx="10"/>
          </p:nvPr>
        </p:nvSpPr>
        <p:spPr/>
        <p:txBody>
          <a:bodyPr/>
          <a:lstStyle/>
          <a:p>
            <a:fld id="{41DCBF12-D1DF-4635-AAA3-ED96A1A85E3F}" type="slidenum">
              <a:rPr lang="en-US" smtClean="0"/>
              <a:pPr/>
              <a:t>65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“there are rumours of MT mice, but no one has seen one</a:t>
            </a:r>
            <a:r>
              <a:rPr lang="en-GB" sz="1200" kern="1200" baseline="0" dirty="0" smtClean="0">
                <a:solidFill>
                  <a:schemeClr val="tx1"/>
                </a:solidFill>
                <a:latin typeface="+mn-lt"/>
                <a:ea typeface="+mn-ea"/>
                <a:cs typeface="+mn-cs"/>
              </a:rPr>
              <a: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We</a:t>
            </a:r>
            <a:r>
              <a:rPr lang="en-GB" sz="1200" kern="1200" baseline="0" dirty="0" smtClean="0">
                <a:solidFill>
                  <a:schemeClr val="tx1"/>
                </a:solidFill>
                <a:latin typeface="+mn-lt"/>
                <a:ea typeface="+mn-ea"/>
                <a:cs typeface="+mn-cs"/>
              </a:rPr>
              <a:t> wanted to take a</a:t>
            </a:r>
            <a:r>
              <a:rPr lang="en-GB" sz="1200" kern="1200" dirty="0" smtClean="0">
                <a:solidFill>
                  <a:schemeClr val="tx1"/>
                </a:solidFill>
                <a:latin typeface="+mn-lt"/>
                <a:ea typeface="+mn-ea"/>
                <a:cs typeface="+mn-cs"/>
              </a:rPr>
              <a:t> broad approach</a:t>
            </a:r>
            <a:r>
              <a:rPr lang="en-GB" sz="1200" kern="1200" baseline="0" dirty="0" smtClean="0">
                <a:solidFill>
                  <a:schemeClr val="tx1"/>
                </a:solidFill>
                <a:latin typeface="+mn-lt"/>
                <a:ea typeface="+mn-ea"/>
                <a:cs typeface="+mn-cs"/>
              </a:rPr>
              <a:t> at thinking about this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How</a:t>
            </a:r>
            <a:r>
              <a:rPr lang="en-GB" sz="1200" kern="1200" baseline="0" dirty="0" smtClean="0">
                <a:solidFill>
                  <a:schemeClr val="tx1"/>
                </a:solidFill>
                <a:latin typeface="+mn-lt"/>
                <a:ea typeface="+mn-ea"/>
                <a:cs typeface="+mn-cs"/>
              </a:rPr>
              <a:t> do we build it , how do we do the sensing, ... AND ALSO how do we integrate it with the GUI</a:t>
            </a:r>
            <a:endParaRPr lang="en-GB" sz="1200" kern="1200" dirty="0" smtClean="0">
              <a:solidFill>
                <a:schemeClr val="tx1"/>
              </a:solidFill>
              <a:latin typeface="+mn-lt"/>
              <a:ea typeface="+mn-ea"/>
              <a:cs typeface="+mn-cs"/>
            </a:endParaRPr>
          </a:p>
          <a:p>
            <a:r>
              <a:rPr lang="en-GB" dirty="0" smtClean="0"/>
              <a:t>Investigate multiple different ways to implement MT mice</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5 working prototypes. All work as a mouse (optical mouse sensor, you can click etc.)</a:t>
            </a:r>
          </a:p>
          <a:p>
            <a:r>
              <a:rPr lang="en-GB" sz="1200" kern="1200" baseline="0" dirty="0" smtClean="0">
                <a:solidFill>
                  <a:schemeClr val="tx1"/>
                </a:solidFill>
                <a:latin typeface="+mn-lt"/>
                <a:ea typeface="+mn-ea"/>
                <a:cs typeface="+mn-cs"/>
              </a:rPr>
              <a:t>Different techniques. Vision, capacitive, multiple mouse sensors.</a:t>
            </a:r>
          </a:p>
          <a:p>
            <a:endParaRPr lang="en-GB" dirty="0" smtClean="0"/>
          </a:p>
          <a:p>
            <a:endParaRPr lang="en-GB" b="1"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form factor – not too different from a regular mouse</a:t>
            </a:r>
          </a:p>
          <a:p>
            <a:r>
              <a:rPr lang="en-GB" dirty="0" smtClean="0"/>
              <a:t>Array of multi-touch </a:t>
            </a:r>
            <a:r>
              <a:rPr lang="en-GB" smtClean="0"/>
              <a:t>capacitive</a:t>
            </a:r>
            <a:r>
              <a:rPr lang="en-GB" baseline="0" smtClean="0"/>
              <a:t> sensors</a:t>
            </a:r>
            <a:endParaRPr lang="en-GB" baseline="0" dirty="0" smtClean="0"/>
          </a:p>
          <a:p>
            <a:r>
              <a:rPr lang="en-GB" smtClean="0"/>
              <a:t>Curved </a:t>
            </a:r>
            <a:r>
              <a:rPr lang="en-GB" dirty="0" smtClean="0"/>
              <a:t>MT</a:t>
            </a:r>
            <a:r>
              <a:rPr lang="en-GB" baseline="0" dirty="0" smtClean="0"/>
              <a:t> – first time</a:t>
            </a:r>
          </a:p>
          <a:p>
            <a:r>
              <a:rPr lang="en-GB" baseline="0" dirty="0" smtClean="0"/>
              <a:t>Very </a:t>
            </a:r>
            <a:r>
              <a:rPr lang="en-GB" baseline="0" dirty="0" err="1" smtClean="0"/>
              <a:t>intreresting</a:t>
            </a:r>
            <a:r>
              <a:rPr lang="en-GB" baseline="0" dirty="0" smtClean="0"/>
              <a:t> possibilities for ID – have to do away with carbuncles</a:t>
            </a:r>
          </a:p>
          <a:p>
            <a:r>
              <a:rPr lang="en-GB" baseline="0" dirty="0" smtClean="0"/>
              <a:t>BUTTON: People like Buttons: When you click, you mechanically click the button – image processing determines whether it’s left or right click (same in other prototypes)</a:t>
            </a:r>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Mechanically articulated – 3 parts, each with a mouse sensor</a:t>
            </a:r>
          </a:p>
          <a:p>
            <a:r>
              <a:rPr lang="en-GB" dirty="0" smtClean="0"/>
              <a:t>Supports </a:t>
            </a:r>
            <a:r>
              <a:rPr lang="en-GB" dirty="0" err="1" smtClean="0"/>
              <a:t>thumb+index</a:t>
            </a:r>
            <a:r>
              <a:rPr lang="en-GB" dirty="0" smtClean="0"/>
              <a:t> MT input – we found</a:t>
            </a:r>
            <a:r>
              <a:rPr lang="en-GB" baseline="0" dirty="0" smtClean="0"/>
              <a:t> that most interesting MT gestures we considered could be performed with just these fingers.</a:t>
            </a:r>
          </a:p>
          <a:p>
            <a:r>
              <a:rPr lang="en-GB" baseline="0" dirty="0" smtClean="0"/>
              <a:t>Allows high </a:t>
            </a:r>
            <a:r>
              <a:rPr lang="en-GB" baseline="0" dirty="0" err="1" smtClean="0"/>
              <a:t>precicion</a:t>
            </a:r>
            <a:r>
              <a:rPr lang="en-GB" baseline="0" dirty="0" smtClean="0"/>
              <a:t>, individual mechanical buttons to be placed under the fingers. Also detect when fingers </a:t>
            </a:r>
            <a:r>
              <a:rPr lang="en-GB" baseline="0" smtClean="0"/>
              <a:t>click </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Bread and butter – Interacting with</a:t>
            </a:r>
            <a:r>
              <a:rPr lang="en-GB" baseline="0" dirty="0" smtClean="0"/>
              <a:t> the windows explorer</a:t>
            </a:r>
          </a:p>
          <a:p>
            <a:r>
              <a:rPr lang="en-GB" baseline="0" dirty="0" smtClean="0"/>
              <a:t>MT Cloud Cursor One of the ideas we are experimenting with:</a:t>
            </a:r>
          </a:p>
          <a:p>
            <a:pPr>
              <a:buFontTx/>
              <a:buChar char="-"/>
            </a:pPr>
            <a:r>
              <a:rPr lang="en-GB" baseline="0" dirty="0" smtClean="0"/>
              <a:t>Standard cursor</a:t>
            </a:r>
          </a:p>
          <a:p>
            <a:pPr>
              <a:buFontTx/>
              <a:buChar char="-"/>
            </a:pPr>
            <a:r>
              <a:rPr lang="en-GB" baseline="0" dirty="0" smtClean="0"/>
              <a:t>Cloud of MT points </a:t>
            </a:r>
            <a:r>
              <a:rPr lang="en-GB" baseline="0" dirty="0" err="1" smtClean="0"/>
              <a:t>arround</a:t>
            </a:r>
            <a:r>
              <a:rPr lang="en-GB" baseline="0" dirty="0" smtClean="0"/>
              <a:t> it</a:t>
            </a:r>
            <a:endParaRPr lang="en-GB" dirty="0" smtClean="0"/>
          </a:p>
          <a:p>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Professional design tools</a:t>
            </a:r>
          </a:p>
          <a:p>
            <a:r>
              <a:rPr lang="en-GB" dirty="0" smtClean="0"/>
              <a:t>Making</a:t>
            </a:r>
            <a:r>
              <a:rPr lang="en-GB" baseline="0" dirty="0" smtClean="0"/>
              <a:t> use of high </a:t>
            </a:r>
            <a:r>
              <a:rPr lang="en-GB" baseline="0" dirty="0" err="1" smtClean="0"/>
              <a:t>resultion</a:t>
            </a:r>
            <a:endParaRPr lang="en-GB" baseline="0" dirty="0" smtClean="0"/>
          </a:p>
          <a:p>
            <a:r>
              <a:rPr lang="en-GB" baseline="0" dirty="0" smtClean="0"/>
              <a:t>“Explicit controls”</a:t>
            </a:r>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Side</a:t>
            </a:r>
            <a:r>
              <a:rPr lang="en-GB" baseline="0" dirty="0" smtClean="0"/>
              <a:t> mouse....</a:t>
            </a:r>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THOSE were some of the ways that we’re thinking about how to integrate with standard apps and the OS. MORE examples in the demos.</a:t>
            </a:r>
          </a:p>
          <a:p>
            <a:endParaRPr lang="en-GB" baseline="0" dirty="0" smtClean="0"/>
          </a:p>
          <a:p>
            <a:r>
              <a:rPr lang="en-GB" baseline="0" dirty="0" smtClean="0"/>
              <a:t>We want to integrate with </a:t>
            </a:r>
            <a:r>
              <a:rPr lang="en-GB" dirty="0" smtClean="0"/>
              <a:t>APPS ORIGINAL DESIGNED</a:t>
            </a:r>
            <a:r>
              <a:rPr lang="en-GB" baseline="0" dirty="0" smtClean="0"/>
              <a:t> FOR </a:t>
            </a:r>
            <a:r>
              <a:rPr lang="en-GB" b="1" baseline="0" dirty="0" smtClean="0"/>
              <a:t>DIRECT</a:t>
            </a:r>
            <a:r>
              <a:rPr lang="en-GB" baseline="0" dirty="0" smtClean="0"/>
              <a:t> MULTITOUCH.</a:t>
            </a:r>
            <a:endParaRPr lang="en-GB" dirty="0" smtClean="0"/>
          </a:p>
          <a:p>
            <a:r>
              <a:rPr lang="en-GB" dirty="0" smtClean="0"/>
              <a:t>Now we can drive them with a mouse.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E8C27DF2-DA59-4F91-8BB8-7DE230CF7BE6}"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brilliant</a:t>
            </a:r>
            <a:r>
              <a:rPr lang="en-US" baseline="0" dirty="0" smtClean="0"/>
              <a:t> thing about how we designed the gesture set is there’s an easy trick to figure out all of the gestures and learn them pretty quickly. </a:t>
            </a:r>
          </a:p>
          <a:p>
            <a:r>
              <a:rPr lang="en-US" baseline="0" dirty="0" smtClean="0"/>
              <a:t>(click) The first thing they have to know is the planes of movement – forward, back, left, and right, and for thumb up and down</a:t>
            </a:r>
          </a:p>
          <a:p>
            <a:r>
              <a:rPr lang="en-US" baseline="0" dirty="0" smtClean="0"/>
              <a:t>(click) Then they just have to remember one finger manages documents (forward back left right) and </a:t>
            </a:r>
          </a:p>
          <a:p>
            <a:r>
              <a:rPr lang="en-US" baseline="0" dirty="0" smtClean="0"/>
              <a:t>(click) one thumb also manages documents, forward back up down. The smallest number of fingers controls the smallest element of the screen. </a:t>
            </a:r>
          </a:p>
          <a:p>
            <a:r>
              <a:rPr lang="en-US" baseline="0" dirty="0" smtClean="0"/>
              <a:t>(click) If you want to move your windows around, it’s two fingers, forward back left right</a:t>
            </a:r>
          </a:p>
          <a:p>
            <a:r>
              <a:rPr lang="en-US" baseline="0" dirty="0" smtClean="0"/>
              <a:t>(click) and the most fingers manages the biggest element, the desktop, forward and back</a:t>
            </a:r>
          </a:p>
          <a:p>
            <a:r>
              <a:rPr lang="en-US" baseline="0" dirty="0" smtClean="0"/>
              <a:t>(click) the user doesn’t have to remember a specific gesture set at first, just the building blocks. Then they can try two fingers up down left and right until they get the window movement they want. </a:t>
            </a:r>
          </a:p>
          <a:p>
            <a:endParaRPr lang="en-US" dirty="0" smtClean="0"/>
          </a:p>
          <a:p>
            <a:r>
              <a:rPr lang="en-US" dirty="0" smtClean="0"/>
              <a:t>Users</a:t>
            </a:r>
            <a:r>
              <a:rPr lang="en-US" baseline="0" dirty="0" smtClean="0"/>
              <a:t> in the UR study were much more successful with tasks and had better retention if they used the UA materials. We actually saw people in the study who used the docs look at a window management task and then say, oh, it’s managing a window, so it must be a two-finger thing, and then they would figure it out. It stuck in their brains. </a:t>
            </a:r>
          </a:p>
          <a:p>
            <a:endParaRPr lang="en-US" baseline="0" dirty="0" smtClean="0"/>
          </a:p>
          <a:p>
            <a:r>
              <a:rPr lang="en-US" baseline="0" dirty="0" smtClean="0"/>
              <a:t>The tricky part is, we know there are users who simply won’t use anything that seems like help or documentation. The solution is to slide this 1/2/3 message in every place we can, so they absorb it without knowing they are doing it, similar to how Apple taught everyone the pinch gesture just by watching the commercial. </a:t>
            </a:r>
          </a:p>
          <a:p>
            <a:endParaRPr lang="en-US" baseline="0" dirty="0" smtClean="0"/>
          </a:p>
          <a:p>
            <a:r>
              <a:rPr lang="en-US" baseline="0" dirty="0" smtClean="0"/>
              <a:t>We need to hit this message everywhere we can, everywhere it makes sense: YouTube, marketing, press, presales, OOBE videos, packaging</a:t>
            </a:r>
            <a:endParaRPr lang="en-US" dirty="0"/>
          </a:p>
        </p:txBody>
      </p:sp>
      <p:sp>
        <p:nvSpPr>
          <p:cNvPr id="4" name="Slide Number Placeholder 3"/>
          <p:cNvSpPr>
            <a:spLocks noGrp="1"/>
          </p:cNvSpPr>
          <p:nvPr>
            <p:ph type="sldNum" sz="quarter" idx="10"/>
          </p:nvPr>
        </p:nvSpPr>
        <p:spPr/>
        <p:txBody>
          <a:bodyPr/>
          <a:lstStyle/>
          <a:p>
            <a:fld id="{41DCBF12-D1DF-4635-AAA3-ED96A1A85E3F}" type="slidenum">
              <a:rPr lang="en-US" smtClean="0"/>
              <a:pPr/>
              <a:t>63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Gesture Mice</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4953A2-B4D6-44B7-8C48-6FD3F29E34EE}" type="datetimeFigureOut">
              <a:rPr lang="en-US" smtClean="0"/>
              <a:pPr/>
              <a:t>5/26/2011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1F2E8-DF6B-4F73-8D96-63DE5608630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274B88-BCE4-425E-86B2-1F9526BB44F6}" type="datetimeFigureOut">
              <a:rPr lang="en-US" smtClean="0"/>
              <a:pPr/>
              <a:t>5/26/2011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4E41D32-617F-4C77-A67C-3725C7E06B4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Rectangle 7"/>
          <p:cNvSpPr>
            <a:spLocks noChangeAspect="1"/>
          </p:cNvSpPr>
          <p:nvPr userDrawn="1"/>
        </p:nvSpPr>
        <p:spPr>
          <a:xfrm>
            <a:off x="0" y="0"/>
            <a:ext cx="9144000" cy="6192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r>
              <a:rPr lang="en-US" sz="2400" kern="1200" dirty="0" smtClean="0">
                <a:solidFill>
                  <a:prstClr val="white"/>
                </a:solidFill>
                <a:latin typeface="HelveticaNeueLT Std"/>
                <a:ea typeface="+mn-ea"/>
                <a:cs typeface="+mn-cs"/>
              </a:rPr>
              <a:t> </a:t>
            </a:r>
            <a:endParaRPr lang="en-US" sz="2400" kern="1200" dirty="0">
              <a:solidFill>
                <a:prstClr val="white"/>
              </a:solidFill>
              <a:latin typeface="HelveticaNeueLT Std"/>
              <a:ea typeface="+mn-ea"/>
              <a:cs typeface="+mn-cs"/>
            </a:endParaRPr>
          </a:p>
        </p:txBody>
      </p:sp>
      <p:sp>
        <p:nvSpPr>
          <p:cNvPr id="2" name="Title Placeholder 1"/>
          <p:cNvSpPr>
            <a:spLocks noGrp="1"/>
          </p:cNvSpPr>
          <p:nvPr>
            <p:ph type="title"/>
          </p:nvPr>
        </p:nvSpPr>
        <p:spPr>
          <a:xfrm>
            <a:off x="452092"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0" name="Group 9"/>
          <p:cNvGrpSpPr/>
          <p:nvPr userDrawn="1"/>
        </p:nvGrpSpPr>
        <p:grpSpPr>
          <a:xfrm>
            <a:off x="7518097" y="6241728"/>
            <a:ext cx="1798624" cy="575632"/>
            <a:chOff x="6989776" y="6282368"/>
            <a:chExt cx="1999673" cy="575632"/>
          </a:xfrm>
        </p:grpSpPr>
        <p:sp>
          <p:nvSpPr>
            <p:cNvPr id="7" name="TextBox 6"/>
            <p:cNvSpPr txBox="1"/>
            <p:nvPr userDrawn="1"/>
          </p:nvSpPr>
          <p:spPr>
            <a:xfrm>
              <a:off x="6989776" y="6282368"/>
              <a:ext cx="1999673" cy="307777"/>
            </a:xfrm>
            <a:prstGeom prst="rect">
              <a:avLst/>
            </a:prstGeom>
            <a:noFill/>
          </p:spPr>
          <p:txBody>
            <a:bodyPr wrap="square" rtlCol="0">
              <a:spAutoFit/>
            </a:bodyPr>
            <a:lstStyle/>
            <a:p>
              <a:pPr algn="l"/>
              <a:r>
                <a:rPr lang="en-US" sz="1400" b="0" i="0" dirty="0" smtClean="0">
                  <a:solidFill>
                    <a:schemeClr val="bg1">
                      <a:lumMod val="65000"/>
                    </a:schemeClr>
                  </a:solidFill>
                  <a:latin typeface="Segoe UI" pitchFamily="34" charset="0"/>
                  <a:cs typeface="Segoe UI" pitchFamily="34" charset="0"/>
                </a:rPr>
                <a:t>Microsoft</a:t>
              </a:r>
              <a:endParaRPr lang="en-US" sz="1400" b="0" i="0" dirty="0">
                <a:solidFill>
                  <a:schemeClr val="bg1">
                    <a:lumMod val="65000"/>
                  </a:schemeClr>
                </a:solidFill>
                <a:latin typeface="Segoe UI" pitchFamily="34" charset="0"/>
                <a:cs typeface="Segoe UI" pitchFamily="34" charset="0"/>
              </a:endParaRPr>
            </a:p>
          </p:txBody>
        </p:sp>
        <p:sp>
          <p:nvSpPr>
            <p:cNvPr id="9" name="TextBox 8"/>
            <p:cNvSpPr txBox="1"/>
            <p:nvPr userDrawn="1"/>
          </p:nvSpPr>
          <p:spPr>
            <a:xfrm>
              <a:off x="7091680" y="6396335"/>
              <a:ext cx="1656080" cy="461665"/>
            </a:xfrm>
            <a:prstGeom prst="rect">
              <a:avLst/>
            </a:prstGeom>
            <a:noFill/>
          </p:spPr>
          <p:txBody>
            <a:bodyPr wrap="square" rtlCol="0">
              <a:spAutoFit/>
            </a:bodyPr>
            <a:lstStyle/>
            <a:p>
              <a:r>
                <a:rPr lang="en-US" sz="2400" dirty="0" smtClean="0">
                  <a:solidFill>
                    <a:schemeClr val="bg1"/>
                  </a:solidFill>
                  <a:latin typeface="Segoe UI" pitchFamily="34" charset="0"/>
                  <a:ea typeface="Segoe UI" pitchFamily="34" charset="0"/>
                  <a:cs typeface="Segoe UI" pitchFamily="34" charset="0"/>
                </a:rPr>
                <a:t>Research</a:t>
              </a:r>
              <a:endParaRPr lang="en-US" sz="2400" dirty="0">
                <a:solidFill>
                  <a:schemeClr val="bg1"/>
                </a:solidFill>
                <a:latin typeface="Segoe UI" pitchFamily="34" charset="0"/>
                <a:ea typeface="Segoe UI" pitchFamily="34" charset="0"/>
                <a:cs typeface="Segoe UI" pitchFamily="34"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HelveticaNeueLT Std"/>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HelveticaNeueLT St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HelveticaNeueLT Std"/>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HelveticaNeueLT Std"/>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NeueLT Std"/>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NeueLT Std"/>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75000"/>
                  </a:schemeClr>
                </a:solidFill>
                <a:latin typeface="HelveticaNeueLT Std"/>
              </a:defRPr>
            </a:lvl1pPr>
          </a:lstStyle>
          <a:p>
            <a:r>
              <a:rPr lang="en-US" dirty="0" smtClean="0"/>
              <a:t>Gesture Mice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75000"/>
                  </a:schemeClr>
                </a:solidFill>
                <a:latin typeface="HelveticaNeueLT Std"/>
              </a:defRPr>
            </a:lvl1pPr>
          </a:lstStyle>
          <a:p>
            <a:fld id="{C1A1F2E8-DF6B-4F73-8D96-63DE560863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bg1"/>
          </a:solidFill>
          <a:latin typeface="HelveticaNeueLT Std"/>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HelveticaNeueLT St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HelveticaNeueLT Std"/>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HelveticaNeueLT Std"/>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HelveticaNeueLT Std"/>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NeueLT Std"/>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55.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56.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57.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58.png"/><Relationship Id="rId4"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hyperlink" Target="http://www.awin1.com/cread.php?platform=dl&amp;awinmid=1262&amp;awinaffid=70220&amp;clickref=Samsung%20UE46C8000&amp;p=http://www.simplyelectricals.co.uk/samsung-ue46c8000.html" TargetMode="Externa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hyperlink" Target="http://www.awin1.com/cread.php?platform=dl&amp;awinmid=1262&amp;awinaffid=70220&amp;clickref=Samsung%20UE46C8000&amp;p=http://www.simplyelectricals.co.uk/samsung-ue46c8000.html"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mv"/><Relationship Id="rId1" Type="http://schemas.openxmlformats.org/officeDocument/2006/relationships/video" Target="NULL" TargetMode="Externa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mv"/><Relationship Id="rId1" Type="http://schemas.openxmlformats.org/officeDocument/2006/relationships/video" Target="NULL" TargetMode="Externa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wmv"/><Relationship Id="rId1" Type="http://schemas.microsoft.com/office/2007/relationships/media" Target="../media/media17.wmv"/><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5.jpeg"/></Relationships>
</file>

<file path=ppt/slides/_rels/slide72.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jpeg"/><Relationship Id="rId12"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jpeg"/><Relationship Id="rId15" Type="http://schemas.openxmlformats.org/officeDocument/2006/relationships/image" Target="../media/image119.jpe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jpeg"/><Relationship Id="rId14" Type="http://schemas.openxmlformats.org/officeDocument/2006/relationships/image" Target="../media/image1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1599" y="2523355"/>
            <a:ext cx="6019900" cy="1470025"/>
          </a:xfrm>
        </p:spPr>
        <p:txBody>
          <a:bodyPr>
            <a:normAutofit fontScale="90000"/>
          </a:bodyPr>
          <a:lstStyle/>
          <a:p>
            <a:pPr algn="l"/>
            <a:r>
              <a:rPr lang="en-US" b="1" dirty="0" smtClean="0"/>
              <a:t>Multi-touch Interactions on Small Input Devices	</a:t>
            </a:r>
            <a:endParaRPr lang="en-US" dirty="0"/>
          </a:p>
        </p:txBody>
      </p:sp>
      <p:sp>
        <p:nvSpPr>
          <p:cNvPr id="5" name="Subtitle 4"/>
          <p:cNvSpPr>
            <a:spLocks noGrp="1"/>
          </p:cNvSpPr>
          <p:nvPr>
            <p:ph type="subTitle" idx="1"/>
          </p:nvPr>
        </p:nvSpPr>
        <p:spPr>
          <a:xfrm>
            <a:off x="3060865" y="3975437"/>
            <a:ext cx="4545874" cy="1752600"/>
          </a:xfrm>
        </p:spPr>
        <p:txBody>
          <a:bodyPr/>
          <a:lstStyle/>
          <a:p>
            <a:pPr algn="l"/>
            <a:r>
              <a:rPr lang="en-US" dirty="0" smtClean="0"/>
              <a:t>Hrvoje Benko</a:t>
            </a:r>
          </a:p>
          <a:p>
            <a:pPr algn="l"/>
            <a:r>
              <a:rPr lang="en-US" sz="2400" dirty="0" smtClean="0"/>
              <a:t>Researcher</a:t>
            </a:r>
            <a:br>
              <a:rPr lang="en-US" sz="2400" dirty="0" smtClean="0"/>
            </a:br>
            <a:r>
              <a:rPr lang="en-US" sz="2400" dirty="0" smtClean="0"/>
              <a:t>Microsoft Research</a:t>
            </a:r>
            <a:endParaRPr lang="en-US" sz="2400" dirty="0"/>
          </a:p>
        </p:txBody>
      </p:sp>
      <p:sp>
        <p:nvSpPr>
          <p:cNvPr id="6" name="TextBox 5"/>
          <p:cNvSpPr txBox="1"/>
          <p:nvPr/>
        </p:nvSpPr>
        <p:spPr>
          <a:xfrm>
            <a:off x="117565" y="6322422"/>
            <a:ext cx="5440680" cy="369332"/>
          </a:xfrm>
          <a:prstGeom prst="rect">
            <a:avLst/>
          </a:prstGeom>
          <a:noFill/>
        </p:spPr>
        <p:txBody>
          <a:bodyPr wrap="square" rtlCol="0">
            <a:spAutoFit/>
          </a:bodyPr>
          <a:lstStyle/>
          <a:p>
            <a:r>
              <a:rPr lang="en-US" dirty="0" smtClean="0">
                <a:solidFill>
                  <a:schemeClr val="bg1"/>
                </a:solidFill>
              </a:rPr>
              <a:t>DUB – February 2, 2011</a:t>
            </a:r>
            <a:endParaRPr lang="en-US" dirty="0">
              <a:solidFill>
                <a:schemeClr val="bg1"/>
              </a:solidFill>
            </a:endParaRPr>
          </a:p>
        </p:txBody>
      </p:sp>
      <p:pic>
        <p:nvPicPr>
          <p:cNvPr id="7" name="Picture 2" descr="D:\Public\OrbMouse\images+videos\orbMousePics\IMG_1720_flipped_cropped.jpg"/>
          <p:cNvPicPr>
            <a:picLocks noChangeAspect="1" noChangeArrowheads="1"/>
          </p:cNvPicPr>
          <p:nvPr/>
        </p:nvPicPr>
        <p:blipFill rotWithShape="1">
          <a:blip r:embed="rId2" cstate="print"/>
          <a:srcRect l="6781"/>
          <a:stretch/>
        </p:blipFill>
        <p:spPr bwMode="auto">
          <a:xfrm>
            <a:off x="0" y="565525"/>
            <a:ext cx="2337512" cy="1788612"/>
          </a:xfrm>
          <a:prstGeom prst="rect">
            <a:avLst/>
          </a:prstGeom>
          <a:noFill/>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06092"/>
            <a:ext cx="2337511" cy="127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D:\Sync\GestureMouse VITA\Photography\Product\JPG_Med\TM_Blk_ATop_FY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589317"/>
            <a:ext cx="2337511" cy="2508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3976" y="1644267"/>
            <a:ext cx="7673248" cy="4525963"/>
          </a:xfrm>
        </p:spPr>
        <p:txBody>
          <a:bodyPr/>
          <a:lstStyle/>
          <a:p>
            <a:pPr marL="0" indent="0">
              <a:buNone/>
            </a:pPr>
            <a:r>
              <a:rPr lang="en-US" dirty="0" smtClean="0"/>
              <a:t>Rather than replace the existing input devices with touchscreens, </a:t>
            </a:r>
          </a:p>
          <a:p>
            <a:pPr marL="0" indent="0">
              <a:buNone/>
            </a:pPr>
            <a:r>
              <a:rPr lang="en-US" dirty="0" smtClean="0"/>
              <a:t>augment them with touch sensing to enable novel interactive possibilities. </a:t>
            </a:r>
            <a:endParaRPr lang="en-US" dirty="0"/>
          </a:p>
        </p:txBody>
      </p:sp>
      <p:grpSp>
        <p:nvGrpSpPr>
          <p:cNvPr id="4" name="Group 3"/>
          <p:cNvGrpSpPr/>
          <p:nvPr/>
        </p:nvGrpSpPr>
        <p:grpSpPr>
          <a:xfrm>
            <a:off x="2141174" y="3793398"/>
            <a:ext cx="4595640" cy="2381250"/>
            <a:chOff x="2141174" y="3793398"/>
            <a:chExt cx="4595640" cy="2381250"/>
          </a:xfrm>
        </p:grpSpPr>
        <p:pic>
          <p:nvPicPr>
            <p:cNvPr id="20482" name="Picture 2" descr="http://ak.buy.com/PI/0/500/10384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424" y="3898862"/>
              <a:ext cx="2214390" cy="221439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apexcamera.com/images/Microsoft-Wireless-Mobile-Mouse-4000-Black-B002DPUUL4-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174" y="3793398"/>
              <a:ext cx="2381250" cy="23812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70639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Sync\GestureMouse VITA\Photography\Product\JPG_Med\TM_Blk_ATop_FY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9888" y="4376483"/>
            <a:ext cx="1689451" cy="181280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a:bodyPr>
          <a:lstStyle/>
          <a:p>
            <a:pPr marL="514350" indent="-514350">
              <a:buFont typeface="+mj-lt"/>
              <a:buAutoNum type="arabicPeriod"/>
            </a:pPr>
            <a:r>
              <a:rPr lang="en-US" dirty="0" smtClean="0"/>
              <a:t>Sensing hardware</a:t>
            </a:r>
          </a:p>
          <a:p>
            <a:pPr marL="514350" indent="-514350">
              <a:buFont typeface="+mj-lt"/>
              <a:buAutoNum type="arabicPeriod"/>
            </a:pPr>
            <a:endParaRPr lang="en-US" dirty="0" smtClean="0"/>
          </a:p>
          <a:p>
            <a:pPr marL="514350" indent="-514350">
              <a:buFont typeface="+mj-lt"/>
              <a:buAutoNum type="arabicPeriod"/>
            </a:pPr>
            <a:r>
              <a:rPr lang="en-US" dirty="0" smtClean="0"/>
              <a:t>Interactions</a:t>
            </a:r>
          </a:p>
          <a:p>
            <a:pPr marL="514350" indent="-514350">
              <a:buFont typeface="+mj-lt"/>
              <a:buAutoNum type="arabicPeriod"/>
            </a:pPr>
            <a:endParaRPr lang="en-US" dirty="0" smtClean="0"/>
          </a:p>
          <a:p>
            <a:pPr marL="514350" indent="-514350">
              <a:buFont typeface="+mj-lt"/>
              <a:buAutoNum type="arabicPeriod"/>
            </a:pPr>
            <a:r>
              <a:rPr lang="en-US" dirty="0" smtClean="0"/>
              <a:t>Grip vs. gesture</a:t>
            </a:r>
          </a:p>
          <a:p>
            <a:pPr marL="514350" indent="-514350">
              <a:buFont typeface="+mj-lt"/>
              <a:buAutoNum type="arabicPeriod"/>
            </a:pPr>
            <a:endParaRPr lang="en-US" dirty="0" smtClean="0"/>
          </a:p>
          <a:p>
            <a:pPr marL="514350" indent="-514350">
              <a:buFont typeface="+mj-lt"/>
              <a:buAutoNum type="arabicPeriod"/>
            </a:pPr>
            <a:r>
              <a:rPr lang="en-US" dirty="0" smtClean="0"/>
              <a:t>Making a product</a:t>
            </a:r>
            <a:endParaRPr lang="en-US" dirty="0"/>
          </a:p>
        </p:txBody>
      </p:sp>
      <p:sp>
        <p:nvSpPr>
          <p:cNvPr id="3" name="Title 2"/>
          <p:cNvSpPr>
            <a:spLocks noGrp="1"/>
          </p:cNvSpPr>
          <p:nvPr>
            <p:ph type="title"/>
          </p:nvPr>
        </p:nvSpPr>
        <p:spPr/>
        <p:txBody>
          <a:bodyPr/>
          <a:lstStyle/>
          <a:p>
            <a:r>
              <a:rPr lang="en-US" dirty="0" smtClean="0"/>
              <a:t>4 parts</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150" y="2485175"/>
            <a:ext cx="2514259" cy="142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nvillar\Documents\Mesh\Writing\UIST 2009\paperImagesMouse20\all.jpg"/>
          <p:cNvPicPr>
            <a:picLocks noChangeAspect="1" noChangeArrowheads="1"/>
          </p:cNvPicPr>
          <p:nvPr/>
        </p:nvPicPr>
        <p:blipFill rotWithShape="1">
          <a:blip r:embed="rId4" cstate="print"/>
          <a:srcRect/>
          <a:stretch/>
        </p:blipFill>
        <p:spPr bwMode="auto">
          <a:xfrm>
            <a:off x="4788416" y="1167788"/>
            <a:ext cx="4355583" cy="1282569"/>
          </a:xfrm>
          <a:prstGeom prst="rect">
            <a:avLst/>
          </a:prstGeom>
          <a:noFill/>
          <a:effectLst/>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4267" y="3198426"/>
            <a:ext cx="3413464" cy="186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7777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Sensing HARDWARE</a:t>
            </a:r>
            <a:endParaRPr lang="en-US" dirty="0"/>
          </a:p>
        </p:txBody>
      </p:sp>
      <p:sp>
        <p:nvSpPr>
          <p:cNvPr id="5" name="Text Placeholder 4"/>
          <p:cNvSpPr>
            <a:spLocks noGrp="1"/>
          </p:cNvSpPr>
          <p:nvPr>
            <p:ph type="body" idx="1"/>
          </p:nvPr>
        </p:nvSpPr>
        <p:spPr/>
        <p:txBody>
          <a:bodyPr/>
          <a:lstStyle/>
          <a:p>
            <a:r>
              <a:rPr lang="en-US" dirty="0" smtClean="0"/>
              <a:t>Part 1</a:t>
            </a:r>
            <a:endParaRPr lang="en-US" dirty="0"/>
          </a:p>
        </p:txBody>
      </p:sp>
    </p:spTree>
    <p:extLst>
      <p:ext uri="{BB962C8B-B14F-4D97-AF65-F5344CB8AC3E}">
        <p14:creationId xmlns:p14="http://schemas.microsoft.com/office/powerpoint/2010/main" val="24235391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villar\Documents\Mesh\Writing\UIST 2009\paperImagesMouse20\all.jpg"/>
          <p:cNvPicPr>
            <a:picLocks noChangeAspect="1" noChangeArrowheads="1"/>
          </p:cNvPicPr>
          <p:nvPr/>
        </p:nvPicPr>
        <p:blipFill>
          <a:blip r:embed="rId3" cstate="print"/>
          <a:srcRect/>
          <a:stretch>
            <a:fillRect/>
          </a:stretch>
        </p:blipFill>
        <p:spPr bwMode="auto">
          <a:xfrm>
            <a:off x="0" y="2010996"/>
            <a:ext cx="9178251" cy="2611873"/>
          </a:xfrm>
          <a:prstGeom prst="rect">
            <a:avLst/>
          </a:prstGeom>
          <a:noFill/>
          <a:effectLst/>
        </p:spPr>
      </p:pic>
      <p:sp>
        <p:nvSpPr>
          <p:cNvPr id="4" name="Title 3"/>
          <p:cNvSpPr>
            <a:spLocks noGrp="1"/>
          </p:cNvSpPr>
          <p:nvPr>
            <p:ph type="title"/>
          </p:nvPr>
        </p:nvSpPr>
        <p:spPr/>
        <p:txBody>
          <a:bodyPr/>
          <a:lstStyle/>
          <a:p>
            <a:r>
              <a:rPr lang="en-US" dirty="0" smtClean="0"/>
              <a:t>Five mouse prototypes</a:t>
            </a:r>
            <a:endParaRPr lang="en-US" dirty="0"/>
          </a:p>
        </p:txBody>
      </p:sp>
      <p:sp>
        <p:nvSpPr>
          <p:cNvPr id="6" name="Subtitle 2"/>
          <p:cNvSpPr txBox="1">
            <a:spLocks/>
          </p:cNvSpPr>
          <p:nvPr/>
        </p:nvSpPr>
        <p:spPr>
          <a:xfrm>
            <a:off x="426187" y="4891489"/>
            <a:ext cx="8431374" cy="980502"/>
          </a:xfrm>
          <a:prstGeom prst="rect">
            <a:avLst/>
          </a:prstGeom>
        </p:spPr>
        <p:txBody>
          <a:bodyPr vert="horz" lIns="91440" tIns="45720" rIns="91440" bIns="45720" rtlCol="0">
            <a:normAutofit fontScale="92500" lnSpcReduction="1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chemeClr val="bg1">
                    <a:lumMod val="50000"/>
                  </a:schemeClr>
                </a:solidFill>
                <a:latin typeface="Segoe UI" pitchFamily="34" charset="0"/>
                <a:cs typeface="Segoe UI" pitchFamily="34" charset="0"/>
              </a:rPr>
              <a:t>Mouse 2.0: Multi-touch meets the mouse. UIST 2009</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lumMod val="50000"/>
                  </a:schemeClr>
                </a:solidFill>
                <a:effectLst/>
                <a:uLnTx/>
                <a:uFillTx/>
                <a:latin typeface="Segoe UI" pitchFamily="34" charset="0"/>
                <a:ea typeface="+mn-ea"/>
                <a:cs typeface="Segoe UI" pitchFamily="34" charset="0"/>
              </a:rPr>
              <a:t>Nicolas Villar, </a:t>
            </a:r>
            <a:r>
              <a:rPr lang="en-US" sz="2000" dirty="0" smtClean="0">
                <a:solidFill>
                  <a:schemeClr val="bg1">
                    <a:lumMod val="50000"/>
                  </a:schemeClr>
                </a:solidFill>
                <a:latin typeface="Segoe UI" pitchFamily="34" charset="0"/>
                <a:cs typeface="Segoe UI" pitchFamily="34" charset="0"/>
              </a:rPr>
              <a:t>Shahram Izadi, </a:t>
            </a:r>
            <a:r>
              <a:rPr kumimoji="0" lang="en-US" sz="2000" b="0" i="0" u="none" strike="noStrike" kern="1200" cap="none" spc="0" normalizeH="0" baseline="0" noProof="0" dirty="0" smtClean="0">
                <a:ln>
                  <a:noFill/>
                </a:ln>
                <a:solidFill>
                  <a:schemeClr val="bg1">
                    <a:lumMod val="50000"/>
                  </a:schemeClr>
                </a:solidFill>
                <a:effectLst/>
                <a:uLnTx/>
                <a:uFillTx/>
                <a:latin typeface="Segoe UI" pitchFamily="34" charset="0"/>
                <a:ea typeface="+mn-ea"/>
                <a:cs typeface="Segoe UI" pitchFamily="34" charset="0"/>
              </a:rPr>
              <a:t>Dan Rosenfeld, </a:t>
            </a:r>
            <a:r>
              <a:rPr lang="en-US" sz="2000" dirty="0" smtClean="0">
                <a:solidFill>
                  <a:schemeClr val="bg1">
                    <a:lumMod val="50000"/>
                  </a:schemeClr>
                </a:solidFill>
                <a:latin typeface="Segoe UI" pitchFamily="34" charset="0"/>
                <a:cs typeface="Segoe UI" pitchFamily="34" charset="0"/>
              </a:rPr>
              <a:t>John Helmes, Jonathan Westhues, Steve Hodges, Eyal Ofek, Alex Butler, Xiang Cao, Billy Chen</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lumMod val="50000"/>
                </a:schemeClr>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20779805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latin typeface="Segoe UI" pitchFamily="34" charset="0"/>
                <a:cs typeface="Segoe UI" pitchFamily="34" charset="0"/>
              </a:rPr>
              <a:t>Prototype 1: FTIR Mouse</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198919" y="3858106"/>
            <a:ext cx="2671949" cy="1810088"/>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6151531" y="1840101"/>
            <a:ext cx="2786382" cy="1741392"/>
          </a:xfrm>
          <a:prstGeom prst="rect">
            <a:avLst/>
          </a:prstGeom>
          <a:noFill/>
          <a:ln w="9525">
            <a:noFill/>
            <a:miter lim="800000"/>
            <a:headEnd/>
            <a:tailEnd/>
          </a:ln>
        </p:spPr>
      </p:pic>
      <p:pic>
        <p:nvPicPr>
          <p:cNvPr id="6" name="Picture 6" descr="C:\Users\nvillar\Documents\Mesh\Writing\UIST 2009\paperImagesMouse20\FTIR-small.jpg"/>
          <p:cNvPicPr>
            <a:picLocks noChangeAspect="1" noChangeArrowheads="1"/>
          </p:cNvPicPr>
          <p:nvPr/>
        </p:nvPicPr>
        <p:blipFill>
          <a:blip r:embed="rId4" cstate="print"/>
          <a:srcRect/>
          <a:stretch>
            <a:fillRect/>
          </a:stretch>
        </p:blipFill>
        <p:spPr bwMode="auto">
          <a:xfrm>
            <a:off x="173796" y="1852556"/>
            <a:ext cx="5900762" cy="3910425"/>
          </a:xfrm>
          <a:prstGeom prst="rect">
            <a:avLst/>
          </a:prstGeom>
          <a:noFill/>
        </p:spPr>
      </p:pic>
    </p:spTree>
    <p:extLst>
      <p:ext uri="{BB962C8B-B14F-4D97-AF65-F5344CB8AC3E}">
        <p14:creationId xmlns:p14="http://schemas.microsoft.com/office/powerpoint/2010/main" val="28711212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latin typeface="Segoe UI" pitchFamily="34" charset="0"/>
                <a:cs typeface="Segoe UI" pitchFamily="34" charset="0"/>
              </a:rPr>
              <a:t>Prototype 1: FTIR Mouse</a:t>
            </a:r>
            <a:endParaRPr lang="en-US" dirty="0"/>
          </a:p>
        </p:txBody>
      </p:sp>
      <p:pic>
        <p:nvPicPr>
          <p:cNvPr id="4" name="FTI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46238" y="1668463"/>
            <a:ext cx="5851525" cy="4389437"/>
          </a:xfrm>
          <a:prstGeom prst="rect">
            <a:avLst/>
          </a:prstGeom>
        </p:spPr>
      </p:pic>
    </p:spTree>
    <p:extLst>
      <p:ext uri="{BB962C8B-B14F-4D97-AF65-F5344CB8AC3E}">
        <p14:creationId xmlns:p14="http://schemas.microsoft.com/office/powerpoint/2010/main" val="12927976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Prototype 2: Orb Mouse</a:t>
            </a:r>
            <a:endParaRPr lang="en-US" dirty="0">
              <a:latin typeface="Segoe UI" pitchFamily="34" charset="0"/>
              <a:ea typeface="Segoe UI" pitchFamily="34" charset="0"/>
              <a:cs typeface="Segoe UI"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6310444" y="1850312"/>
            <a:ext cx="2664364" cy="174928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386691" y="3929535"/>
            <a:ext cx="2595841" cy="1760121"/>
          </a:xfrm>
          <a:prstGeom prst="rect">
            <a:avLst/>
          </a:prstGeom>
          <a:noFill/>
          <a:ln w="9525">
            <a:noFill/>
            <a:miter lim="800000"/>
            <a:headEnd/>
            <a:tailEnd/>
          </a:ln>
        </p:spPr>
      </p:pic>
      <p:pic>
        <p:nvPicPr>
          <p:cNvPr id="6" name="Picture 5" descr="C:\Users\nvillar\Documents\Mesh\Writing\UIST 2009\paperImagesMouse20\Orb-small.jpg"/>
          <p:cNvPicPr>
            <a:picLocks noChangeAspect="1" noChangeArrowheads="1"/>
          </p:cNvPicPr>
          <p:nvPr/>
        </p:nvPicPr>
        <p:blipFill>
          <a:blip r:embed="rId4" cstate="print"/>
          <a:srcRect/>
          <a:stretch>
            <a:fillRect/>
          </a:stretch>
        </p:blipFill>
        <p:spPr bwMode="auto">
          <a:xfrm>
            <a:off x="419170" y="1911930"/>
            <a:ext cx="5701567" cy="3778420"/>
          </a:xfrm>
          <a:prstGeom prst="rect">
            <a:avLst/>
          </a:prstGeom>
          <a:noFill/>
        </p:spPr>
      </p:pic>
    </p:spTree>
    <p:extLst>
      <p:ext uri="{BB962C8B-B14F-4D97-AF65-F5344CB8AC3E}">
        <p14:creationId xmlns:p14="http://schemas.microsoft.com/office/powerpoint/2010/main" val="4741230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Prototype 2: Orb Mouse</a:t>
            </a:r>
            <a:endParaRPr lang="en-US" dirty="0">
              <a:latin typeface="Segoe UI" pitchFamily="34" charset="0"/>
              <a:ea typeface="Segoe UI" pitchFamily="34" charset="0"/>
              <a:cs typeface="Segoe UI" pitchFamily="34" charset="0"/>
            </a:endParaRPr>
          </a:p>
        </p:txBody>
      </p:sp>
      <p:pic>
        <p:nvPicPr>
          <p:cNvPr id="4" name="Ca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46238" y="1668463"/>
            <a:ext cx="5851525" cy="4389437"/>
          </a:xfrm>
          <a:prstGeom prst="rect">
            <a:avLst/>
          </a:prstGeom>
        </p:spPr>
      </p:pic>
    </p:spTree>
    <p:extLst>
      <p:ext uri="{BB962C8B-B14F-4D97-AF65-F5344CB8AC3E}">
        <p14:creationId xmlns:p14="http://schemas.microsoft.com/office/powerpoint/2010/main" val="15472324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sp>
        <p:nvSpPr>
          <p:cNvPr id="3" name="Title 2"/>
          <p:cNvSpPr>
            <a:spLocks noGrp="1"/>
          </p:cNvSpPr>
          <p:nvPr>
            <p:ph type="title"/>
          </p:nvPr>
        </p:nvSpPr>
        <p:spPr/>
        <p:txBody>
          <a:bodyPr>
            <a:normAutofit/>
          </a:bodyPr>
          <a:lstStyle/>
          <a:p>
            <a:r>
              <a:rPr lang="en-GB" dirty="0" smtClean="0">
                <a:latin typeface="Segoe UI" pitchFamily="34" charset="0"/>
                <a:cs typeface="Segoe UI" pitchFamily="34" charset="0"/>
              </a:rPr>
              <a:t>Prototype 3: Cap Mouse</a:t>
            </a:r>
            <a:endParaRPr lang="en-GB" dirty="0">
              <a:latin typeface="Segoe UI" pitchFamily="34" charset="0"/>
              <a:cs typeface="Segoe UI" pitchFamily="34" charset="0"/>
            </a:endParaRPr>
          </a:p>
        </p:txBody>
      </p:sp>
      <p:pic>
        <p:nvPicPr>
          <p:cNvPr id="47108" name="Picture 4"/>
          <p:cNvPicPr>
            <a:picLocks noChangeAspect="1" noChangeArrowheads="1"/>
          </p:cNvPicPr>
          <p:nvPr/>
        </p:nvPicPr>
        <p:blipFill>
          <a:blip r:embed="rId3" cstate="print"/>
          <a:srcRect/>
          <a:stretch>
            <a:fillRect/>
          </a:stretch>
        </p:blipFill>
        <p:spPr bwMode="auto">
          <a:xfrm>
            <a:off x="6369256" y="3953336"/>
            <a:ext cx="2569989" cy="1746826"/>
          </a:xfrm>
          <a:prstGeom prst="rect">
            <a:avLst/>
          </a:prstGeom>
          <a:noFill/>
          <a:ln w="9525">
            <a:noFill/>
            <a:miter lim="800000"/>
            <a:headEnd/>
            <a:tailEnd/>
          </a:ln>
        </p:spPr>
      </p:pic>
      <p:pic>
        <p:nvPicPr>
          <p:cNvPr id="47109" name="Picture 5"/>
          <p:cNvPicPr>
            <a:picLocks noChangeAspect="1" noChangeArrowheads="1"/>
          </p:cNvPicPr>
          <p:nvPr/>
        </p:nvPicPr>
        <p:blipFill>
          <a:blip r:embed="rId4" cstate="print"/>
          <a:srcRect/>
          <a:stretch>
            <a:fillRect/>
          </a:stretch>
        </p:blipFill>
        <p:spPr bwMode="auto">
          <a:xfrm>
            <a:off x="6393852" y="1761924"/>
            <a:ext cx="2552699" cy="1733594"/>
          </a:xfrm>
          <a:prstGeom prst="rect">
            <a:avLst/>
          </a:prstGeom>
          <a:noFill/>
          <a:ln w="9525">
            <a:noFill/>
            <a:miter lim="800000"/>
            <a:headEnd/>
            <a:tailEnd/>
          </a:ln>
        </p:spPr>
      </p:pic>
      <p:pic>
        <p:nvPicPr>
          <p:cNvPr id="47111" name="Picture 7" descr="C:\Users\nvillar\Documents\Mesh\Writing\UIST 2009\paperImagesMouse20\Cap-small.jpg"/>
          <p:cNvPicPr>
            <a:picLocks noChangeAspect="1" noChangeArrowheads="1"/>
          </p:cNvPicPr>
          <p:nvPr/>
        </p:nvPicPr>
        <p:blipFill>
          <a:blip r:embed="rId5" cstate="print"/>
          <a:srcRect/>
          <a:stretch>
            <a:fillRect/>
          </a:stretch>
        </p:blipFill>
        <p:spPr bwMode="auto">
          <a:xfrm>
            <a:off x="268226" y="1745680"/>
            <a:ext cx="5944098" cy="3939144"/>
          </a:xfrm>
          <a:prstGeom prst="rect">
            <a:avLst/>
          </a:prstGeom>
          <a:noFill/>
        </p:spPr>
      </p:pic>
    </p:spTree>
    <p:extLst>
      <p:ext uri="{BB962C8B-B14F-4D97-AF65-F5344CB8AC3E}">
        <p14:creationId xmlns:p14="http://schemas.microsoft.com/office/powerpoint/2010/main" val="37128678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22487" y="1549710"/>
            <a:ext cx="5851525" cy="4389437"/>
          </a:xfrm>
          <a:prstGeom prst="rect">
            <a:avLst/>
          </a:prstGeom>
        </p:spPr>
      </p:pic>
      <p:sp>
        <p:nvSpPr>
          <p:cNvPr id="6" name="Title 5"/>
          <p:cNvSpPr>
            <a:spLocks noGrp="1"/>
          </p:cNvSpPr>
          <p:nvPr>
            <p:ph type="title"/>
          </p:nvPr>
        </p:nvSpPr>
        <p:spPr/>
        <p:txBody>
          <a:bodyPr>
            <a:normAutofit/>
          </a:bodyPr>
          <a:lstStyle/>
          <a:p>
            <a:pPr lvl="0"/>
            <a:r>
              <a:rPr lang="en-GB" dirty="0" smtClean="0">
                <a:latin typeface="Segoe UI" pitchFamily="34" charset="0"/>
                <a:cs typeface="Segoe UI" pitchFamily="34" charset="0"/>
              </a:rPr>
              <a:t>Prototype 3: Cap Mouse</a:t>
            </a:r>
            <a:endParaRPr lang="en-US" dirty="0"/>
          </a:p>
        </p:txBody>
      </p:sp>
    </p:spTree>
    <p:extLst>
      <p:ext uri="{BB962C8B-B14F-4D97-AF65-F5344CB8AC3E}">
        <p14:creationId xmlns:p14="http://schemas.microsoft.com/office/powerpoint/2010/main" val="37421655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My research</a:t>
            </a:r>
            <a:endParaRPr lang="en-US" dirty="0"/>
          </a:p>
        </p:txBody>
      </p:sp>
      <p:grpSp>
        <p:nvGrpSpPr>
          <p:cNvPr id="11" name="Group 10"/>
          <p:cNvGrpSpPr/>
          <p:nvPr/>
        </p:nvGrpSpPr>
        <p:grpSpPr>
          <a:xfrm>
            <a:off x="136492" y="1199371"/>
            <a:ext cx="8782223" cy="4920878"/>
            <a:chOff x="682757" y="1219200"/>
            <a:chExt cx="14314481" cy="8020727"/>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7800" y="6324600"/>
              <a:ext cx="3874589" cy="291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Sync\Papers\2009 Tabletop - EMG-Surface\images\IMG_6558.png"/>
            <p:cNvPicPr>
              <a:picLocks noChangeAspect="1" noChangeArrowheads="1"/>
            </p:cNvPicPr>
            <p:nvPr/>
          </p:nvPicPr>
          <p:blipFill rotWithShape="1">
            <a:blip r:embed="rId3" cstate="print"/>
            <a:srcRect l="10851" t="14287" r="15483" b="934"/>
            <a:stretch/>
          </p:blipFill>
          <p:spPr bwMode="auto">
            <a:xfrm>
              <a:off x="3124200" y="1293446"/>
              <a:ext cx="3846048" cy="2915327"/>
            </a:xfrm>
            <a:prstGeom prst="rect">
              <a:avLst/>
            </a:prstGeom>
            <a:noFill/>
            <a:ln w="28575">
              <a:noFill/>
            </a:ln>
            <a:effectLst/>
          </p:spPr>
        </p:pic>
        <p:pic>
          <p:nvPicPr>
            <p:cNvPr id="6" name="Picture 2" descr="C:\Users\benko\Documents\Sync\Papers\2008 Tabletop - DepthTouch\images\authorinteraction.jpg"/>
            <p:cNvPicPr>
              <a:picLocks noChangeAspect="1" noChangeArrowheads="1"/>
            </p:cNvPicPr>
            <p:nvPr/>
          </p:nvPicPr>
          <p:blipFill>
            <a:blip r:embed="rId4" cstate="print"/>
            <a:srcRect/>
            <a:stretch>
              <a:fillRect/>
            </a:stretch>
          </p:blipFill>
          <p:spPr bwMode="auto">
            <a:xfrm>
              <a:off x="682757" y="3810000"/>
              <a:ext cx="3813042" cy="2955106"/>
            </a:xfrm>
            <a:prstGeom prst="rect">
              <a:avLst/>
            </a:prstGeom>
            <a:noFill/>
          </p:spPr>
        </p:pic>
        <p:pic>
          <p:nvPicPr>
            <p:cNvPr id="7" name="Picture 2" descr="IMG_6541"/>
            <p:cNvPicPr>
              <a:picLocks noChangeAspect="1" noChangeArrowheads="1"/>
            </p:cNvPicPr>
            <p:nvPr/>
          </p:nvPicPr>
          <p:blipFill rotWithShape="1">
            <a:blip r:embed="rId5" cstate="print"/>
            <a:srcRect l="7978"/>
            <a:stretch/>
          </p:blipFill>
          <p:spPr bwMode="auto">
            <a:xfrm>
              <a:off x="3581400" y="6265366"/>
              <a:ext cx="3832506" cy="2915327"/>
            </a:xfrm>
            <a:prstGeom prst="rect">
              <a:avLst/>
            </a:prstGeom>
            <a:noFill/>
            <a:ln w="9525">
              <a:noFill/>
              <a:miter lim="800000"/>
              <a:headEnd/>
              <a:tailEnd/>
            </a:ln>
          </p:spPr>
        </p:pic>
        <p:pic>
          <p:nvPicPr>
            <p:cNvPr id="8" name="Picture 2" descr="C:\Users\benko\Pictures\Sphere PI.bmp"/>
            <p:cNvPicPr>
              <a:picLocks noChangeAspect="1" noChangeArrowheads="1"/>
            </p:cNvPicPr>
            <p:nvPr/>
          </p:nvPicPr>
          <p:blipFill>
            <a:blip r:embed="rId6"/>
            <a:srcRect l="6473" r="7219"/>
            <a:stretch>
              <a:fillRect/>
            </a:stretch>
          </p:blipFill>
          <p:spPr bwMode="auto">
            <a:xfrm>
              <a:off x="6172200" y="3839495"/>
              <a:ext cx="3813038" cy="2955106"/>
            </a:xfrm>
            <a:prstGeom prst="rect">
              <a:avLst/>
            </a:prstGeom>
            <a:noFill/>
          </p:spPr>
        </p:pic>
        <p:pic>
          <p:nvPicPr>
            <p:cNvPr id="9" name="Picture 2" descr="D:\Public\OrbMouse\images+videos\orbMousePics\IMG_1720_flipped_cropped.jpg"/>
            <p:cNvPicPr>
              <a:picLocks noChangeAspect="1" noChangeArrowheads="1"/>
            </p:cNvPicPr>
            <p:nvPr/>
          </p:nvPicPr>
          <p:blipFill rotWithShape="1">
            <a:blip r:embed="rId7" cstate="print"/>
            <a:srcRect l="6781"/>
            <a:stretch/>
          </p:blipFill>
          <p:spPr bwMode="auto">
            <a:xfrm>
              <a:off x="8686800" y="1219200"/>
              <a:ext cx="3810000" cy="2915327"/>
            </a:xfrm>
            <a:prstGeom prst="rect">
              <a:avLst/>
            </a:prstGeom>
            <a:noFill/>
          </p:spPr>
        </p:pic>
        <p:pic>
          <p:nvPicPr>
            <p:cNvPr id="10" name="Picture 2" descr="D:\Sync\Papers\2010\2010 UIST LightSpace\pictures\Read_WallMani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7540" y="3839495"/>
              <a:ext cx="4109698" cy="2851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02814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Prototype 4: Side Mouse</a:t>
            </a:r>
            <a:endParaRPr lang="en-US" dirty="0">
              <a:latin typeface="Segoe UI" pitchFamily="34" charset="0"/>
              <a:ea typeface="Segoe UI" pitchFamily="34" charset="0"/>
              <a:cs typeface="Segoe UI"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6425716" y="1619992"/>
            <a:ext cx="2554940" cy="1757722"/>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6427699" y="3773317"/>
            <a:ext cx="2554058" cy="1728323"/>
          </a:xfrm>
          <a:prstGeom prst="rect">
            <a:avLst/>
          </a:prstGeom>
          <a:noFill/>
          <a:ln w="9525">
            <a:noFill/>
            <a:miter lim="800000"/>
            <a:headEnd/>
            <a:tailEnd/>
          </a:ln>
        </p:spPr>
      </p:pic>
      <p:pic>
        <p:nvPicPr>
          <p:cNvPr id="6" name="Picture 2" descr="C:\Users\nvillar\Documents\Mesh\Writing\UIST 2009\paperImagesMouse20\Side-small.jpg"/>
          <p:cNvPicPr>
            <a:picLocks noChangeAspect="1" noChangeArrowheads="1"/>
          </p:cNvPicPr>
          <p:nvPr/>
        </p:nvPicPr>
        <p:blipFill>
          <a:blip r:embed="rId4" cstate="print"/>
          <a:srcRect/>
          <a:stretch>
            <a:fillRect/>
          </a:stretch>
        </p:blipFill>
        <p:spPr bwMode="auto">
          <a:xfrm>
            <a:off x="424823" y="1666957"/>
            <a:ext cx="5833473" cy="3865832"/>
          </a:xfrm>
          <a:prstGeom prst="rect">
            <a:avLst/>
          </a:prstGeom>
          <a:noFill/>
        </p:spPr>
      </p:pic>
    </p:spTree>
    <p:extLst>
      <p:ext uri="{BB962C8B-B14F-4D97-AF65-F5344CB8AC3E}">
        <p14:creationId xmlns:p14="http://schemas.microsoft.com/office/powerpoint/2010/main" val="38505279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Prototype 4: Side Mouse</a:t>
            </a:r>
            <a:endParaRPr lang="en-US" dirty="0">
              <a:latin typeface="Segoe UI" pitchFamily="34" charset="0"/>
              <a:ea typeface="Segoe UI" pitchFamily="34" charset="0"/>
              <a:cs typeface="Segoe UI" pitchFamily="34" charset="0"/>
            </a:endParaRPr>
          </a:p>
        </p:txBody>
      </p:sp>
      <p:pic>
        <p:nvPicPr>
          <p:cNvPr id="4" name="Sid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46238" y="1668463"/>
            <a:ext cx="5851525" cy="4389437"/>
          </a:xfrm>
          <a:prstGeom prst="rect">
            <a:avLst/>
          </a:prstGeom>
        </p:spPr>
      </p:pic>
    </p:spTree>
    <p:extLst>
      <p:ext uri="{BB962C8B-B14F-4D97-AF65-F5344CB8AC3E}">
        <p14:creationId xmlns:p14="http://schemas.microsoft.com/office/powerpoint/2010/main" val="25738975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3" name="Title 2"/>
          <p:cNvSpPr>
            <a:spLocks noGrp="1"/>
          </p:cNvSpPr>
          <p:nvPr>
            <p:ph type="title"/>
          </p:nvPr>
        </p:nvSpPr>
        <p:spPr/>
        <p:txBody>
          <a:bodyPr>
            <a:normAutofit/>
          </a:bodyPr>
          <a:lstStyle/>
          <a:p>
            <a:r>
              <a:rPr lang="en-GB" dirty="0" smtClean="0">
                <a:latin typeface="Segoe UI" pitchFamily="34" charset="0"/>
                <a:cs typeface="Segoe UI" pitchFamily="34" charset="0"/>
              </a:rPr>
              <a:t>Prototype 5: Articulated Mouse</a:t>
            </a:r>
            <a:endParaRPr lang="en-GB" dirty="0">
              <a:latin typeface="Segoe UI" pitchFamily="34" charset="0"/>
              <a:cs typeface="Segoe UI" pitchFamily="34" charset="0"/>
            </a:endParaRPr>
          </a:p>
        </p:txBody>
      </p:sp>
      <p:pic>
        <p:nvPicPr>
          <p:cNvPr id="56322" name="Picture 2"/>
          <p:cNvPicPr>
            <a:picLocks noChangeAspect="1" noChangeArrowheads="1"/>
          </p:cNvPicPr>
          <p:nvPr/>
        </p:nvPicPr>
        <p:blipFill>
          <a:blip r:embed="rId3" cstate="print"/>
          <a:srcRect/>
          <a:stretch>
            <a:fillRect/>
          </a:stretch>
        </p:blipFill>
        <p:spPr bwMode="auto">
          <a:xfrm>
            <a:off x="6432097" y="1446687"/>
            <a:ext cx="2568305" cy="1714499"/>
          </a:xfrm>
          <a:prstGeom prst="rect">
            <a:avLst/>
          </a:prstGeom>
          <a:noFill/>
          <a:ln w="9525">
            <a:noFill/>
            <a:miter lim="800000"/>
            <a:headEnd/>
            <a:tailEnd/>
          </a:ln>
        </p:spPr>
      </p:pic>
      <p:pic>
        <p:nvPicPr>
          <p:cNvPr id="56323" name="Picture 3"/>
          <p:cNvPicPr>
            <a:picLocks noChangeAspect="1" noChangeArrowheads="1"/>
          </p:cNvPicPr>
          <p:nvPr/>
        </p:nvPicPr>
        <p:blipFill>
          <a:blip r:embed="rId4" cstate="print"/>
          <a:srcRect/>
          <a:stretch>
            <a:fillRect/>
          </a:stretch>
        </p:blipFill>
        <p:spPr bwMode="auto">
          <a:xfrm>
            <a:off x="6450488" y="3638098"/>
            <a:ext cx="2502402" cy="1698624"/>
          </a:xfrm>
          <a:prstGeom prst="rect">
            <a:avLst/>
          </a:prstGeom>
          <a:noFill/>
          <a:ln w="9525">
            <a:noFill/>
            <a:miter lim="800000"/>
            <a:headEnd/>
            <a:tailEnd/>
          </a:ln>
        </p:spPr>
      </p:pic>
      <p:pic>
        <p:nvPicPr>
          <p:cNvPr id="56325" name="Picture 5" descr="C:\Users\nvillar\Documents\Mesh\Writing\UIST 2009\paperImagesMouse20\Art-small.jpg"/>
          <p:cNvPicPr>
            <a:picLocks noChangeAspect="1" noChangeArrowheads="1"/>
          </p:cNvPicPr>
          <p:nvPr/>
        </p:nvPicPr>
        <p:blipFill>
          <a:blip r:embed="rId5" cstate="print"/>
          <a:srcRect/>
          <a:stretch>
            <a:fillRect/>
          </a:stretch>
        </p:blipFill>
        <p:spPr bwMode="auto">
          <a:xfrm>
            <a:off x="302077" y="1436915"/>
            <a:ext cx="5911031" cy="3922444"/>
          </a:xfrm>
          <a:prstGeom prst="rect">
            <a:avLst/>
          </a:prstGeom>
          <a:noFill/>
        </p:spPr>
      </p:pic>
    </p:spTree>
    <p:extLst>
      <p:ext uri="{BB962C8B-B14F-4D97-AF65-F5344CB8AC3E}">
        <p14:creationId xmlns:p14="http://schemas.microsoft.com/office/powerpoint/2010/main" val="16374587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itchFamily="34" charset="0"/>
                <a:ea typeface="Segoe UI" pitchFamily="34" charset="0"/>
                <a:cs typeface="Segoe UI" pitchFamily="34" charset="0"/>
              </a:rPr>
              <a:t>Prototype 5: Articulated Mouse</a:t>
            </a:r>
            <a:endParaRPr lang="en-US" dirty="0">
              <a:latin typeface="Segoe UI" pitchFamily="34" charset="0"/>
              <a:ea typeface="Segoe UI" pitchFamily="34" charset="0"/>
              <a:cs typeface="Segoe UI" pitchFamily="34" charset="0"/>
            </a:endParaRPr>
          </a:p>
        </p:txBody>
      </p:sp>
      <p:pic>
        <p:nvPicPr>
          <p:cNvPr id="4" name="Art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46238" y="1668463"/>
            <a:ext cx="5851525" cy="4389437"/>
          </a:xfrm>
          <a:prstGeom prst="rect">
            <a:avLst/>
          </a:prstGeom>
        </p:spPr>
      </p:pic>
    </p:spTree>
    <p:extLst>
      <p:ext uri="{BB962C8B-B14F-4D97-AF65-F5344CB8AC3E}">
        <p14:creationId xmlns:p14="http://schemas.microsoft.com/office/powerpoint/2010/main" val="4009711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Biggest sensor area – Orb</a:t>
            </a:r>
          </a:p>
          <a:p>
            <a:r>
              <a:rPr lang="en-US" dirty="0" smtClean="0"/>
              <a:t>Best touch resolution – FTIR</a:t>
            </a:r>
          </a:p>
          <a:p>
            <a:r>
              <a:rPr lang="en-US" dirty="0" smtClean="0"/>
              <a:t>Most robust – Cap</a:t>
            </a:r>
          </a:p>
          <a:p>
            <a:r>
              <a:rPr lang="en-US" dirty="0" smtClean="0"/>
              <a:t>Most precise – Arty</a:t>
            </a:r>
          </a:p>
          <a:p>
            <a:r>
              <a:rPr lang="en-US" dirty="0" smtClean="0"/>
              <a:t>Dual purpose – Side</a:t>
            </a:r>
          </a:p>
          <a:p>
            <a:endParaRPr lang="en-US" dirty="0"/>
          </a:p>
        </p:txBody>
      </p:sp>
      <p:sp>
        <p:nvSpPr>
          <p:cNvPr id="3" name="Title 2"/>
          <p:cNvSpPr>
            <a:spLocks noGrp="1"/>
          </p:cNvSpPr>
          <p:nvPr>
            <p:ph type="title"/>
          </p:nvPr>
        </p:nvSpPr>
        <p:spPr/>
        <p:txBody>
          <a:bodyPr/>
          <a:lstStyle/>
          <a:p>
            <a:r>
              <a:rPr lang="en-US" dirty="0" smtClean="0"/>
              <a:t>What is the best HW solution?</a:t>
            </a:r>
            <a:endParaRPr lang="en-US" dirty="0"/>
          </a:p>
        </p:txBody>
      </p:sp>
    </p:spTree>
    <p:extLst>
      <p:ext uri="{BB962C8B-B14F-4D97-AF65-F5344CB8AC3E}">
        <p14:creationId xmlns:p14="http://schemas.microsoft.com/office/powerpoint/2010/main" val="14735071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Interactions</a:t>
            </a:r>
            <a:endParaRPr lang="en-US" dirty="0"/>
          </a:p>
        </p:txBody>
      </p:sp>
      <p:sp>
        <p:nvSpPr>
          <p:cNvPr id="4" name="Text Placeholder 3"/>
          <p:cNvSpPr>
            <a:spLocks noGrp="1"/>
          </p:cNvSpPr>
          <p:nvPr>
            <p:ph type="body" idx="1"/>
          </p:nvPr>
        </p:nvSpPr>
        <p:spPr/>
        <p:txBody>
          <a:bodyPr/>
          <a:lstStyle/>
          <a:p>
            <a:r>
              <a:rPr lang="en-US" dirty="0" smtClean="0"/>
              <a:t>Part 2</a:t>
            </a:r>
            <a:endParaRPr lang="en-US" dirty="0"/>
          </a:p>
        </p:txBody>
      </p:sp>
    </p:spTree>
    <p:extLst>
      <p:ext uri="{BB962C8B-B14F-4D97-AF65-F5344CB8AC3E}">
        <p14:creationId xmlns:p14="http://schemas.microsoft.com/office/powerpoint/2010/main" val="38879449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normAutofit fontScale="90000"/>
          </a:bodyPr>
          <a:lstStyle/>
          <a:p>
            <a:r>
              <a:rPr lang="en-US" dirty="0" smtClean="0"/>
              <a:t>How to treat mouse + touch streams?</a:t>
            </a:r>
            <a:endParaRPr lang="en-US" dirty="0"/>
          </a:p>
        </p:txBody>
      </p:sp>
      <p:sp>
        <p:nvSpPr>
          <p:cNvPr id="6" name="Text Placeholder 5"/>
          <p:cNvSpPr>
            <a:spLocks noGrp="1"/>
          </p:cNvSpPr>
          <p:nvPr>
            <p:ph type="body" idx="1"/>
          </p:nvPr>
        </p:nvSpPr>
        <p:spPr>
          <a:xfrm>
            <a:off x="457200" y="2100617"/>
            <a:ext cx="4040188" cy="639762"/>
          </a:xfrm>
        </p:spPr>
        <p:txBody>
          <a:bodyPr>
            <a:normAutofit/>
          </a:bodyPr>
          <a:lstStyle/>
          <a:p>
            <a:pPr algn="ctr"/>
            <a:r>
              <a:rPr lang="en-US" sz="3200" dirty="0" smtClean="0"/>
              <a:t>Independent</a:t>
            </a:r>
            <a:endParaRPr lang="en-US" sz="3200" dirty="0"/>
          </a:p>
        </p:txBody>
      </p:sp>
      <p:sp>
        <p:nvSpPr>
          <p:cNvPr id="7" name="Content Placeholder 6"/>
          <p:cNvSpPr>
            <a:spLocks noGrp="1"/>
          </p:cNvSpPr>
          <p:nvPr>
            <p:ph sz="half" idx="2"/>
          </p:nvPr>
        </p:nvSpPr>
        <p:spPr>
          <a:xfrm>
            <a:off x="457200" y="2740379"/>
            <a:ext cx="4040188" cy="3951288"/>
          </a:xfrm>
        </p:spPr>
        <p:txBody>
          <a:bodyPr/>
          <a:lstStyle/>
          <a:p>
            <a:pPr marL="0" indent="0">
              <a:buNone/>
            </a:pPr>
            <a:r>
              <a:rPr lang="en-US" dirty="0" smtClean="0"/>
              <a:t>Mouse cursor used for manipulations</a:t>
            </a:r>
          </a:p>
          <a:p>
            <a:pPr marL="0" indent="0">
              <a:buNone/>
            </a:pPr>
            <a:r>
              <a:rPr lang="en-US" dirty="0" smtClean="0"/>
              <a:t>Touch used for gesturing</a:t>
            </a:r>
            <a:endParaRPr lang="en-US" dirty="0"/>
          </a:p>
        </p:txBody>
      </p:sp>
      <p:sp>
        <p:nvSpPr>
          <p:cNvPr id="8" name="Text Placeholder 7"/>
          <p:cNvSpPr>
            <a:spLocks noGrp="1"/>
          </p:cNvSpPr>
          <p:nvPr>
            <p:ph type="body" sz="quarter" idx="3"/>
          </p:nvPr>
        </p:nvSpPr>
        <p:spPr>
          <a:xfrm>
            <a:off x="4645025" y="2100617"/>
            <a:ext cx="4041775" cy="639762"/>
          </a:xfrm>
        </p:spPr>
        <p:txBody>
          <a:bodyPr>
            <a:normAutofit/>
          </a:bodyPr>
          <a:lstStyle/>
          <a:p>
            <a:pPr algn="ctr"/>
            <a:r>
              <a:rPr lang="en-US" sz="3200" dirty="0" smtClean="0"/>
              <a:t>Combined</a:t>
            </a:r>
            <a:endParaRPr lang="en-US" sz="3200" dirty="0"/>
          </a:p>
        </p:txBody>
      </p:sp>
      <p:sp>
        <p:nvSpPr>
          <p:cNvPr id="9" name="Content Placeholder 8"/>
          <p:cNvSpPr>
            <a:spLocks noGrp="1"/>
          </p:cNvSpPr>
          <p:nvPr>
            <p:ph sz="quarter" idx="4"/>
          </p:nvPr>
        </p:nvSpPr>
        <p:spPr>
          <a:xfrm>
            <a:off x="4645025" y="2740379"/>
            <a:ext cx="4041775" cy="3951288"/>
          </a:xfrm>
        </p:spPr>
        <p:txBody>
          <a:bodyPr/>
          <a:lstStyle/>
          <a:p>
            <a:pPr marL="0" indent="0">
              <a:buNone/>
            </a:pPr>
            <a:r>
              <a:rPr lang="en-US" dirty="0" smtClean="0"/>
              <a:t>Touches manipulate the on-screen objects in addition to the cursor</a:t>
            </a:r>
            <a:endParaRPr lang="en-US" dirty="0"/>
          </a:p>
        </p:txBody>
      </p:sp>
    </p:spTree>
    <p:extLst>
      <p:ext uri="{BB962C8B-B14F-4D97-AF65-F5344CB8AC3E}">
        <p14:creationId xmlns:p14="http://schemas.microsoft.com/office/powerpoint/2010/main" val="6831949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stur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584778" y="0"/>
            <a:ext cx="8255725" cy="6191794"/>
          </a:xfrm>
          <a:prstGeom prst="rect">
            <a:avLst/>
          </a:prstGeom>
        </p:spPr>
      </p:pic>
      <p:sp>
        <p:nvSpPr>
          <p:cNvPr id="5" name="TextBox 4"/>
          <p:cNvSpPr txBox="1"/>
          <p:nvPr/>
        </p:nvSpPr>
        <p:spPr>
          <a:xfrm rot="16200000">
            <a:off x="-2803508" y="2803508"/>
            <a:ext cx="6191795" cy="584775"/>
          </a:xfrm>
          <a:prstGeom prst="rect">
            <a:avLst/>
          </a:prstGeom>
          <a:noFill/>
        </p:spPr>
        <p:txBody>
          <a:bodyPr wrap="square" rtlCol="0">
            <a:spAutoFit/>
          </a:bodyPr>
          <a:lstStyle/>
          <a:p>
            <a:pPr algn="r"/>
            <a:r>
              <a:rPr lang="en-US" sz="3200" dirty="0" smtClean="0"/>
              <a:t>INDEPENDENT</a:t>
            </a:r>
            <a:endParaRPr lang="en-US" sz="3200" dirty="0"/>
          </a:p>
        </p:txBody>
      </p:sp>
    </p:spTree>
    <p:extLst>
      <p:ext uri="{BB962C8B-B14F-4D97-AF65-F5344CB8AC3E}">
        <p14:creationId xmlns:p14="http://schemas.microsoft.com/office/powerpoint/2010/main" val="22018656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ps_shor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584778" y="0"/>
            <a:ext cx="8354860" cy="6266145"/>
          </a:xfrm>
          <a:prstGeom prst="rect">
            <a:avLst/>
          </a:prstGeom>
        </p:spPr>
      </p:pic>
      <p:sp>
        <p:nvSpPr>
          <p:cNvPr id="3" name="TextBox 2"/>
          <p:cNvSpPr txBox="1"/>
          <p:nvPr/>
        </p:nvSpPr>
        <p:spPr>
          <a:xfrm rot="16200000">
            <a:off x="-2803508" y="2803508"/>
            <a:ext cx="6191795" cy="584775"/>
          </a:xfrm>
          <a:prstGeom prst="rect">
            <a:avLst/>
          </a:prstGeom>
          <a:noFill/>
        </p:spPr>
        <p:txBody>
          <a:bodyPr wrap="square" rtlCol="0">
            <a:spAutoFit/>
          </a:bodyPr>
          <a:lstStyle/>
          <a:p>
            <a:pPr algn="r"/>
            <a:r>
              <a:rPr lang="en-US" sz="3200" dirty="0" smtClean="0"/>
              <a:t>INDEPENDENT</a:t>
            </a:r>
            <a:endParaRPr lang="en-US" sz="3200" dirty="0"/>
          </a:p>
        </p:txBody>
      </p:sp>
    </p:spTree>
    <p:extLst>
      <p:ext uri="{BB962C8B-B14F-4D97-AF65-F5344CB8AC3E}">
        <p14:creationId xmlns:p14="http://schemas.microsoft.com/office/powerpoint/2010/main" val="766535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pic>
        <p:nvPicPr>
          <p:cNvPr id="4" name="MT Curs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84778" y="-2"/>
            <a:ext cx="8242662" cy="6181997"/>
          </a:xfrm>
          <a:prstGeom prst="rect">
            <a:avLst/>
          </a:prstGeom>
        </p:spPr>
      </p:pic>
      <p:sp>
        <p:nvSpPr>
          <p:cNvPr id="5" name="TextBox 4"/>
          <p:cNvSpPr txBox="1"/>
          <p:nvPr/>
        </p:nvSpPr>
        <p:spPr>
          <a:xfrm rot="16200000">
            <a:off x="-2803508" y="2803508"/>
            <a:ext cx="6191795" cy="584775"/>
          </a:xfrm>
          <a:prstGeom prst="rect">
            <a:avLst/>
          </a:prstGeom>
          <a:noFill/>
        </p:spPr>
        <p:txBody>
          <a:bodyPr wrap="square" rtlCol="0">
            <a:spAutoFit/>
          </a:bodyPr>
          <a:lstStyle/>
          <a:p>
            <a:pPr algn="r"/>
            <a:r>
              <a:rPr lang="en-US" sz="3200" dirty="0" smtClean="0"/>
              <a:t>COMBINED</a:t>
            </a:r>
            <a:endParaRPr lang="en-US" sz="3200" dirty="0"/>
          </a:p>
        </p:txBody>
      </p:sp>
    </p:spTree>
    <p:extLst>
      <p:ext uri="{BB962C8B-B14F-4D97-AF65-F5344CB8AC3E}">
        <p14:creationId xmlns:p14="http://schemas.microsoft.com/office/powerpoint/2010/main" val="42090931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touk.com/images/surface.jpg"/>
          <p:cNvPicPr>
            <a:picLocks noChangeAspect="1" noChangeArrowheads="1"/>
          </p:cNvPicPr>
          <p:nvPr/>
        </p:nvPicPr>
        <p:blipFill>
          <a:blip r:embed="rId3" cstate="print"/>
          <a:srcRect l="5000"/>
          <a:stretch>
            <a:fillRect/>
          </a:stretch>
        </p:blipFill>
        <p:spPr bwMode="auto">
          <a:xfrm>
            <a:off x="0" y="1679575"/>
            <a:ext cx="5151104" cy="3611582"/>
          </a:xfrm>
          <a:prstGeom prst="rect">
            <a:avLst/>
          </a:prstGeom>
          <a:noFill/>
        </p:spPr>
      </p:pic>
      <p:pic>
        <p:nvPicPr>
          <p:cNvPr id="1028" name="Picture 4" descr="http://storage0.dms.go4it.ro/media/2/84/2012/4639459/6/iphone-multitouch.jpg"/>
          <p:cNvPicPr>
            <a:picLocks noChangeAspect="1" noChangeArrowheads="1"/>
          </p:cNvPicPr>
          <p:nvPr/>
        </p:nvPicPr>
        <p:blipFill>
          <a:blip r:embed="rId4" cstate="print"/>
          <a:srcRect/>
          <a:stretch>
            <a:fillRect/>
          </a:stretch>
        </p:blipFill>
        <p:spPr bwMode="auto">
          <a:xfrm>
            <a:off x="5054600" y="1663700"/>
            <a:ext cx="4089400" cy="3627247"/>
          </a:xfrm>
          <a:prstGeom prst="rect">
            <a:avLst/>
          </a:prstGeom>
          <a:noFill/>
        </p:spPr>
      </p:pic>
      <p:sp>
        <p:nvSpPr>
          <p:cNvPr id="2" name="Title 1"/>
          <p:cNvSpPr>
            <a:spLocks noGrp="1"/>
          </p:cNvSpPr>
          <p:nvPr>
            <p:ph type="title"/>
          </p:nvPr>
        </p:nvSpPr>
        <p:spPr/>
        <p:txBody>
          <a:bodyPr/>
          <a:lstStyle/>
          <a:p>
            <a:r>
              <a:rPr lang="en-US" dirty="0" smtClean="0"/>
              <a:t>Multi-touch Interactions</a:t>
            </a:r>
            <a:endParaRPr lang="en-US" dirty="0"/>
          </a:p>
        </p:txBody>
      </p:sp>
    </p:spTree>
    <p:extLst>
      <p:ext uri="{BB962C8B-B14F-4D97-AF65-F5344CB8AC3E}">
        <p14:creationId xmlns:p14="http://schemas.microsoft.com/office/powerpoint/2010/main" val="15505224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3D Manipul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84778" y="-2"/>
            <a:ext cx="8255726" cy="6191794"/>
          </a:xfrm>
          <a:prstGeom prst="rect">
            <a:avLst/>
          </a:prstGeom>
        </p:spPr>
      </p:pic>
      <p:sp>
        <p:nvSpPr>
          <p:cNvPr id="5" name="TextBox 4"/>
          <p:cNvSpPr txBox="1"/>
          <p:nvPr/>
        </p:nvSpPr>
        <p:spPr>
          <a:xfrm rot="16200000">
            <a:off x="-2803508" y="2803508"/>
            <a:ext cx="6191795" cy="584775"/>
          </a:xfrm>
          <a:prstGeom prst="rect">
            <a:avLst/>
          </a:prstGeom>
          <a:noFill/>
        </p:spPr>
        <p:txBody>
          <a:bodyPr wrap="square" rtlCol="0">
            <a:spAutoFit/>
          </a:bodyPr>
          <a:lstStyle/>
          <a:p>
            <a:pPr algn="r"/>
            <a:r>
              <a:rPr lang="en-US" sz="3200" dirty="0" smtClean="0"/>
              <a:t>COMBINED</a:t>
            </a:r>
            <a:endParaRPr lang="en-US" sz="3200" dirty="0"/>
          </a:p>
        </p:txBody>
      </p:sp>
    </p:spTree>
    <p:extLst>
      <p:ext uri="{BB962C8B-B14F-4D97-AF65-F5344CB8AC3E}">
        <p14:creationId xmlns:p14="http://schemas.microsoft.com/office/powerpoint/2010/main" val="9830641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MultiFingerMultiHan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84778" y="-2"/>
            <a:ext cx="8255725" cy="6191794"/>
          </a:xfrm>
          <a:prstGeom prst="rect">
            <a:avLst/>
          </a:prstGeom>
        </p:spPr>
      </p:pic>
      <p:sp>
        <p:nvSpPr>
          <p:cNvPr id="5" name="TextBox 4"/>
          <p:cNvSpPr txBox="1"/>
          <p:nvPr/>
        </p:nvSpPr>
        <p:spPr>
          <a:xfrm rot="16200000">
            <a:off x="-2803508" y="2803508"/>
            <a:ext cx="6191795" cy="584775"/>
          </a:xfrm>
          <a:prstGeom prst="rect">
            <a:avLst/>
          </a:prstGeom>
          <a:noFill/>
        </p:spPr>
        <p:txBody>
          <a:bodyPr wrap="square" rtlCol="0">
            <a:spAutoFit/>
          </a:bodyPr>
          <a:lstStyle/>
          <a:p>
            <a:pPr algn="r"/>
            <a:r>
              <a:rPr lang="en-US" sz="3200" dirty="0" smtClean="0"/>
              <a:t>COMBINED</a:t>
            </a:r>
            <a:endParaRPr lang="en-US" sz="3200" dirty="0"/>
          </a:p>
        </p:txBody>
      </p:sp>
    </p:spTree>
    <p:extLst>
      <p:ext uri="{BB962C8B-B14F-4D97-AF65-F5344CB8AC3E}">
        <p14:creationId xmlns:p14="http://schemas.microsoft.com/office/powerpoint/2010/main" val="29141879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SurfaceAp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84778" y="-13064"/>
            <a:ext cx="8273143" cy="6204857"/>
          </a:xfrm>
          <a:prstGeom prst="rect">
            <a:avLst/>
          </a:prstGeom>
        </p:spPr>
      </p:pic>
      <p:sp>
        <p:nvSpPr>
          <p:cNvPr id="5" name="TextBox 4"/>
          <p:cNvSpPr txBox="1"/>
          <p:nvPr/>
        </p:nvSpPr>
        <p:spPr>
          <a:xfrm rot="16200000">
            <a:off x="-2803508" y="2803508"/>
            <a:ext cx="6191795" cy="584775"/>
          </a:xfrm>
          <a:prstGeom prst="rect">
            <a:avLst/>
          </a:prstGeom>
          <a:noFill/>
        </p:spPr>
        <p:txBody>
          <a:bodyPr wrap="square" rtlCol="0">
            <a:spAutoFit/>
          </a:bodyPr>
          <a:lstStyle/>
          <a:p>
            <a:pPr algn="r"/>
            <a:r>
              <a:rPr lang="en-US" sz="3200" dirty="0" smtClean="0"/>
              <a:t>COMBINED</a:t>
            </a:r>
            <a:endParaRPr lang="en-US" sz="3200" dirty="0"/>
          </a:p>
        </p:txBody>
      </p:sp>
    </p:spTree>
    <p:extLst>
      <p:ext uri="{BB962C8B-B14F-4D97-AF65-F5344CB8AC3E}">
        <p14:creationId xmlns:p14="http://schemas.microsoft.com/office/powerpoint/2010/main" val="26856901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26187" y="4891489"/>
            <a:ext cx="8431374" cy="980502"/>
          </a:xfrm>
          <a:prstGeom prst="rect">
            <a:avLst/>
          </a:prstGeom>
        </p:spPr>
        <p:txBody>
          <a:bodyPr vert="horz" lIns="91440" tIns="45720" rIns="91440" bIns="45720" rtlCol="0">
            <a:normAutofit fontScale="92500" lnSpcReduction="10000"/>
          </a:bodyPr>
          <a:lstStyle/>
          <a:p>
            <a:pPr lvl="0">
              <a:spcBef>
                <a:spcPct val="20000"/>
              </a:spcBef>
              <a:defRPr/>
            </a:pPr>
            <a:r>
              <a:rPr lang="en-US" sz="2000" dirty="0">
                <a:solidFill>
                  <a:schemeClr val="bg1">
                    <a:lumMod val="50000"/>
                  </a:schemeClr>
                </a:solidFill>
                <a:latin typeface="Segoe UI" pitchFamily="34" charset="0"/>
                <a:cs typeface="Segoe UI" pitchFamily="34" charset="0"/>
              </a:rPr>
              <a:t>Design and Evaluation of Interaction Models for Multi-touch Mice. </a:t>
            </a:r>
            <a:r>
              <a:rPr lang="en-US" sz="2000" dirty="0" smtClean="0">
                <a:solidFill>
                  <a:schemeClr val="bg1">
                    <a:lumMod val="50000"/>
                  </a:schemeClr>
                </a:solidFill>
                <a:latin typeface="Segoe UI" pitchFamily="34" charset="0"/>
                <a:cs typeface="Segoe UI" pitchFamily="34" charset="0"/>
              </a:rPr>
              <a:t>GI 2010</a:t>
            </a:r>
          </a:p>
          <a:p>
            <a:pPr lvl="0">
              <a:spcBef>
                <a:spcPct val="20000"/>
              </a:spcBef>
              <a:defRPr/>
            </a:pPr>
            <a:r>
              <a:rPr lang="en-US" sz="2000" dirty="0">
                <a:solidFill>
                  <a:schemeClr val="bg1">
                    <a:lumMod val="50000"/>
                  </a:schemeClr>
                </a:solidFill>
                <a:latin typeface="Segoe UI" pitchFamily="34" charset="0"/>
                <a:cs typeface="Segoe UI" pitchFamily="34" charset="0"/>
              </a:rPr>
              <a:t>Hrvoje Benko, Shahram Izadi, Andrew D. Wilson, Xiang Cao, Dan Rosenfeld, and Ken Hinckley</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lumMod val="50000"/>
                </a:schemeClr>
              </a:solidFill>
              <a:effectLst/>
              <a:uLnTx/>
              <a:uFillTx/>
              <a:latin typeface="Segoe UI" pitchFamily="34" charset="0"/>
              <a:ea typeface="+mn-ea"/>
              <a:cs typeface="Segoe UI"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163" y="1681906"/>
            <a:ext cx="5224749" cy="296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fontScale="90000"/>
          </a:bodyPr>
          <a:lstStyle/>
          <a:p>
            <a:r>
              <a:rPr lang="en-US" dirty="0" smtClean="0"/>
              <a:t>How effective are multi-touch manipulations on a mouse?</a:t>
            </a:r>
            <a:endParaRPr lang="en-US" dirty="0"/>
          </a:p>
        </p:txBody>
      </p:sp>
    </p:spTree>
    <p:extLst>
      <p:ext uri="{BB962C8B-B14F-4D97-AF65-F5344CB8AC3E}">
        <p14:creationId xmlns:p14="http://schemas.microsoft.com/office/powerpoint/2010/main" val="2526345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What is the focus model</a:t>
            </a:r>
            <a:r>
              <a:rPr lang="en-US" dirty="0" smtClean="0"/>
              <a:t>?</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89"/>
          <a:stretch/>
        </p:blipFill>
        <p:spPr bwMode="auto">
          <a:xfrm>
            <a:off x="1307814" y="860921"/>
            <a:ext cx="6404425" cy="531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9824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the activation model?</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76" t="2429" r="1662" b="2429"/>
          <a:stretch>
            <a:fillRect/>
          </a:stretch>
        </p:blipFill>
        <p:spPr bwMode="auto">
          <a:xfrm>
            <a:off x="3926967" y="2289296"/>
            <a:ext cx="4951758" cy="237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6504" t="31454" r="26401" b="21114"/>
          <a:stretch>
            <a:fillRect/>
          </a:stretch>
        </p:blipFill>
        <p:spPr bwMode="auto">
          <a:xfrm>
            <a:off x="532411" y="2298031"/>
            <a:ext cx="2966028" cy="237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50630" y="5233737"/>
            <a:ext cx="2129589" cy="954107"/>
          </a:xfrm>
          <a:prstGeom prst="rect">
            <a:avLst/>
          </a:prstGeom>
          <a:noFill/>
        </p:spPr>
        <p:txBody>
          <a:bodyPr wrap="square" rtlCol="0">
            <a:spAutoFit/>
          </a:bodyPr>
          <a:lstStyle/>
          <a:p>
            <a:pPr algn="ctr"/>
            <a:r>
              <a:rPr lang="en-US" sz="2800" b="1" dirty="0" smtClean="0"/>
              <a:t>Touchscreen</a:t>
            </a:r>
          </a:p>
          <a:p>
            <a:pPr algn="ctr"/>
            <a:r>
              <a:rPr lang="en-US" sz="2800" b="1" dirty="0" smtClean="0"/>
              <a:t>(implicit)</a:t>
            </a:r>
            <a:endParaRPr lang="en-US" sz="2800" b="1" dirty="0"/>
          </a:p>
        </p:txBody>
      </p:sp>
      <p:sp>
        <p:nvSpPr>
          <p:cNvPr id="7" name="TextBox 6"/>
          <p:cNvSpPr txBox="1"/>
          <p:nvPr/>
        </p:nvSpPr>
        <p:spPr>
          <a:xfrm>
            <a:off x="5338051" y="5217695"/>
            <a:ext cx="2129589" cy="954107"/>
          </a:xfrm>
          <a:prstGeom prst="rect">
            <a:avLst/>
          </a:prstGeom>
          <a:noFill/>
        </p:spPr>
        <p:txBody>
          <a:bodyPr wrap="square" rtlCol="0">
            <a:spAutoFit/>
          </a:bodyPr>
          <a:lstStyle/>
          <a:p>
            <a:pPr algn="ctr"/>
            <a:r>
              <a:rPr lang="en-US" sz="2800" b="1" dirty="0" smtClean="0"/>
              <a:t>Mouse</a:t>
            </a:r>
          </a:p>
          <a:p>
            <a:pPr algn="ctr"/>
            <a:r>
              <a:rPr lang="en-US" sz="2800" b="1" dirty="0" smtClean="0"/>
              <a:t>(explicit)</a:t>
            </a:r>
            <a:endParaRPr lang="en-US" sz="2800" b="1" dirty="0"/>
          </a:p>
        </p:txBody>
      </p:sp>
    </p:spTree>
    <p:extLst>
      <p:ext uri="{BB962C8B-B14F-4D97-AF65-F5344CB8AC3E}">
        <p14:creationId xmlns:p14="http://schemas.microsoft.com/office/powerpoint/2010/main" val="29765412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 Conditions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491734255"/>
              </p:ext>
            </p:extLst>
          </p:nvPr>
        </p:nvGraphicFramePr>
        <p:xfrm>
          <a:off x="1219200" y="2209800"/>
          <a:ext cx="6376223" cy="3232736"/>
        </p:xfrm>
        <a:graphic>
          <a:graphicData uri="http://schemas.openxmlformats.org/drawingml/2006/table">
            <a:tbl>
              <a:tblPr firstRow="1" firstCol="1" bandRow="1">
                <a:tableStyleId>{5C22544A-7EE6-4342-B048-85BDC9FD1C3A}</a:tableStyleId>
              </a:tblPr>
              <a:tblGrid>
                <a:gridCol w="737683"/>
                <a:gridCol w="2905873"/>
                <a:gridCol w="1561524"/>
                <a:gridCol w="1171143"/>
              </a:tblGrid>
              <a:tr h="656768">
                <a:tc>
                  <a:txBody>
                    <a:bodyPr/>
                    <a:lstStyle/>
                    <a:p>
                      <a:pPr marL="0" marR="0" algn="ctr">
                        <a:spcBef>
                          <a:spcPts val="0"/>
                        </a:spcBef>
                        <a:spcAft>
                          <a:spcPts val="0"/>
                        </a:spcAft>
                      </a:pPr>
                      <a:r>
                        <a:rPr lang="en-US" sz="1600" b="1" kern="1200" dirty="0" smtClean="0">
                          <a:solidFill>
                            <a:schemeClr val="lt1"/>
                          </a:solidFill>
                          <a:effectLst/>
                          <a:latin typeface="+mn-lt"/>
                          <a:ea typeface="+mn-ea"/>
                          <a:cs typeface="Arial" pitchFamily="34" charset="0"/>
                        </a:rPr>
                        <a:t>Cond.</a:t>
                      </a:r>
                      <a:endParaRPr lang="en-US" sz="1600" b="1" kern="1200" dirty="0">
                        <a:solidFill>
                          <a:schemeClr val="lt1"/>
                        </a:solidFill>
                        <a:effectLst/>
                        <a:latin typeface="+mn-lt"/>
                        <a:ea typeface="+mn-ea"/>
                        <a:cs typeface="Arial" pitchFamily="34" charset="0"/>
                      </a:endParaRPr>
                    </a:p>
                  </a:txBody>
                  <a:tcPr marL="68580" marR="68580" marT="0" marB="0" anchor="ctr"/>
                </a:tc>
                <a:tc>
                  <a:txBody>
                    <a:bodyPr/>
                    <a:lstStyle/>
                    <a:p>
                      <a:pPr marL="0" marR="0" algn="ctr">
                        <a:spcBef>
                          <a:spcPts val="0"/>
                        </a:spcBef>
                        <a:spcAft>
                          <a:spcPts val="0"/>
                        </a:spcAft>
                      </a:pPr>
                      <a:r>
                        <a:rPr lang="en-US" sz="1600" b="1" kern="1200" dirty="0" smtClean="0">
                          <a:solidFill>
                            <a:schemeClr val="lt1"/>
                          </a:solidFill>
                          <a:effectLst/>
                          <a:latin typeface="+mn-lt"/>
                          <a:ea typeface="+mn-ea"/>
                          <a:cs typeface="Arial" pitchFamily="34" charset="0"/>
                        </a:rPr>
                        <a:t>Technique Name</a:t>
                      </a:r>
                      <a:endParaRPr lang="en-US" sz="1600" b="1" kern="1200" dirty="0">
                        <a:solidFill>
                          <a:schemeClr val="lt1"/>
                        </a:solidFill>
                        <a:effectLst/>
                        <a:latin typeface="+mn-lt"/>
                        <a:ea typeface="+mn-ea"/>
                        <a:cs typeface="Arial" pitchFamily="34" charset="0"/>
                      </a:endParaRPr>
                    </a:p>
                  </a:txBody>
                  <a:tcPr marL="68580" marR="68580" marT="0" marB="0" anchor="ctr"/>
                </a:tc>
                <a:tc>
                  <a:txBody>
                    <a:bodyPr/>
                    <a:lstStyle/>
                    <a:p>
                      <a:pPr marL="0" marR="0" algn="ctr">
                        <a:spcBef>
                          <a:spcPts val="0"/>
                        </a:spcBef>
                        <a:spcAft>
                          <a:spcPts val="0"/>
                        </a:spcAft>
                      </a:pPr>
                      <a:r>
                        <a:rPr lang="en-US" sz="1600" b="1" kern="1200" dirty="0" smtClean="0">
                          <a:solidFill>
                            <a:schemeClr val="lt1"/>
                          </a:solidFill>
                          <a:effectLst/>
                          <a:latin typeface="+mn-lt"/>
                          <a:ea typeface="+mn-ea"/>
                          <a:cs typeface="Arial" pitchFamily="34" charset="0"/>
                        </a:rPr>
                        <a:t>Focus </a:t>
                      </a:r>
                      <a:endParaRPr lang="en-US" sz="1600" b="1" kern="1200" dirty="0">
                        <a:solidFill>
                          <a:schemeClr val="lt1"/>
                        </a:solidFill>
                        <a:effectLst/>
                        <a:latin typeface="+mn-lt"/>
                        <a:ea typeface="+mn-ea"/>
                        <a:cs typeface="Arial" pitchFamily="34" charset="0"/>
                      </a:endParaRPr>
                    </a:p>
                  </a:txBody>
                  <a:tcPr marL="68580" marR="68580" marT="0" marB="0" anchor="ctr"/>
                </a:tc>
                <a:tc>
                  <a:txBody>
                    <a:bodyPr/>
                    <a:lstStyle/>
                    <a:p>
                      <a:pPr marL="0" marR="0" algn="ctr">
                        <a:spcBef>
                          <a:spcPts val="0"/>
                        </a:spcBef>
                        <a:spcAft>
                          <a:spcPts val="0"/>
                        </a:spcAft>
                      </a:pPr>
                      <a:r>
                        <a:rPr lang="en-US" sz="1600" b="1" kern="1200" dirty="0" smtClean="0">
                          <a:solidFill>
                            <a:schemeClr val="lt1"/>
                          </a:solidFill>
                          <a:effectLst/>
                          <a:latin typeface="+mn-lt"/>
                          <a:ea typeface="+mn-ea"/>
                          <a:cs typeface="Arial" pitchFamily="34" charset="0"/>
                        </a:rPr>
                        <a:t>Activation</a:t>
                      </a:r>
                      <a:endParaRPr lang="en-US" sz="1600" b="1" kern="1200" dirty="0">
                        <a:solidFill>
                          <a:schemeClr val="lt1"/>
                        </a:solidFill>
                        <a:effectLst/>
                        <a:latin typeface="+mn-lt"/>
                        <a:ea typeface="+mn-ea"/>
                        <a:cs typeface="Arial" pitchFamily="34" charset="0"/>
                      </a:endParaRPr>
                    </a:p>
                  </a:txBody>
                  <a:tcPr marL="68580" marR="68580" marT="0" marB="0" anchor="ct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MT Mouse Independent Touches</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No</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Implicit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HC</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MT</a:t>
                      </a:r>
                      <a:r>
                        <a:rPr lang="en-US" sz="1600" b="0" kern="1200" baseline="0" dirty="0" smtClean="0">
                          <a:solidFill>
                            <a:sysClr val="windowText" lastClr="000000"/>
                          </a:solidFill>
                          <a:effectLst/>
                          <a:latin typeface="+mn-lt"/>
                          <a:ea typeface="+mn-ea"/>
                          <a:cs typeface="Arial" pitchFamily="34" charset="0"/>
                        </a:rPr>
                        <a:t> Mouse Hover Cursor</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Yes - Transient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Implicit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CH</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MT Mouse Click ‘n’ Hold</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Yes </a:t>
                      </a:r>
                      <a:r>
                        <a:rPr lang="en-US" sz="1600" b="0" kern="1200" baseline="0" dirty="0" smtClean="0">
                          <a:solidFill>
                            <a:sysClr val="windowText" lastClr="000000"/>
                          </a:solidFill>
                          <a:effectLst/>
                          <a:latin typeface="+mn-lt"/>
                          <a:ea typeface="+mn-ea"/>
                          <a:cs typeface="Arial" pitchFamily="34" charset="0"/>
                        </a:rPr>
                        <a:t>- Transient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Explicit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CS</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smtClean="0">
                          <a:solidFill>
                            <a:sysClr val="windowText" lastClr="000000"/>
                          </a:solidFill>
                          <a:effectLst/>
                          <a:latin typeface="+mn-lt"/>
                          <a:ea typeface="+mn-ea"/>
                          <a:cs typeface="Arial" pitchFamily="34" charset="0"/>
                        </a:rPr>
                        <a:t>MT Mouse Click Selection</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Yes </a:t>
                      </a:r>
                      <a:r>
                        <a:rPr lang="en-US" sz="1600" b="0" kern="1200" baseline="0" dirty="0" smtClean="0">
                          <a:solidFill>
                            <a:sysClr val="windowText" lastClr="000000"/>
                          </a:solidFill>
                          <a:effectLst/>
                          <a:latin typeface="+mn-lt"/>
                          <a:ea typeface="+mn-ea"/>
                          <a:cs typeface="Arial" pitchFamily="34" charset="0"/>
                        </a:rPr>
                        <a:t>- Persistent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Explicit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1">
                        <a:lumMod val="20000"/>
                        <a:lumOff val="80000"/>
                      </a:schemeClr>
                    </a:solidFill>
                  </a:tcP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M</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Regular 3-button</a:t>
                      </a:r>
                      <a:r>
                        <a:rPr lang="en-US" sz="1600" b="0" kern="1200" baseline="0" dirty="0" smtClean="0">
                          <a:solidFill>
                            <a:sysClr val="windowText" lastClr="000000"/>
                          </a:solidFill>
                          <a:effectLst/>
                          <a:latin typeface="+mn-lt"/>
                          <a:ea typeface="+mn-ea"/>
                          <a:cs typeface="Arial" pitchFamily="34" charset="0"/>
                        </a:rPr>
                        <a:t> Mouse</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Yes - Transient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Explicit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r>
              <a:tr h="429328">
                <a:tc>
                  <a:txBody>
                    <a:bodyPr/>
                    <a:lstStyle/>
                    <a:p>
                      <a:pPr marL="0" marR="0" algn="ctr">
                        <a:spcBef>
                          <a:spcPts val="0"/>
                        </a:spcBef>
                        <a:spcAft>
                          <a:spcPts val="0"/>
                        </a:spcAft>
                      </a:pPr>
                      <a:r>
                        <a:rPr lang="en-US" sz="1600" b="0" kern="1200" dirty="0" smtClean="0">
                          <a:solidFill>
                            <a:sysClr val="windowText" lastClr="000000"/>
                          </a:solidFill>
                          <a:effectLst/>
                          <a:latin typeface="+mn-lt"/>
                          <a:ea typeface="+mn-ea"/>
                          <a:cs typeface="Arial" pitchFamily="34" charset="0"/>
                        </a:rPr>
                        <a:t>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Multi-touch Screen</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No</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c>
                  <a:txBody>
                    <a:bodyPr/>
                    <a:lstStyle/>
                    <a:p>
                      <a:pPr marL="0" marR="0" algn="l">
                        <a:spcBef>
                          <a:spcPts val="0"/>
                        </a:spcBef>
                        <a:spcAft>
                          <a:spcPts val="0"/>
                        </a:spcAft>
                      </a:pPr>
                      <a:r>
                        <a:rPr lang="en-US" sz="1600" b="0" kern="1200" dirty="0" smtClean="0">
                          <a:solidFill>
                            <a:sysClr val="windowText" lastClr="000000"/>
                          </a:solidFill>
                          <a:effectLst/>
                          <a:latin typeface="+mn-lt"/>
                          <a:ea typeface="+mn-ea"/>
                          <a:cs typeface="Arial" pitchFamily="34" charset="0"/>
                        </a:rPr>
                        <a:t>Implicit</a:t>
                      </a:r>
                      <a:endParaRPr lang="en-US" sz="1600" b="0" kern="1200" dirty="0">
                        <a:solidFill>
                          <a:sysClr val="windowText" lastClr="000000"/>
                        </a:solidFill>
                        <a:effectLst/>
                        <a:latin typeface="+mn-lt"/>
                        <a:ea typeface="+mn-ea"/>
                        <a:cs typeface="Arial" pitchFamily="34" charset="0"/>
                      </a:endParaRPr>
                    </a:p>
                  </a:txBody>
                  <a:tcPr marL="68580" marR="68580" marT="0" marB="0" anchor="ctr">
                    <a:solidFill>
                      <a:schemeClr val="accent3">
                        <a:lumMod val="60000"/>
                        <a:lumOff val="40000"/>
                      </a:schemeClr>
                    </a:solidFill>
                  </a:tcPr>
                </a:tc>
              </a:tr>
            </a:tbl>
          </a:graphicData>
        </a:graphic>
      </p:graphicFrame>
      <p:sp>
        <p:nvSpPr>
          <p:cNvPr id="5" name="Rectangle 4"/>
          <p:cNvSpPr/>
          <p:nvPr/>
        </p:nvSpPr>
        <p:spPr>
          <a:xfrm>
            <a:off x="1066800" y="4572000"/>
            <a:ext cx="7162800" cy="144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2229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MT Mouse Independent Touches</a:t>
            </a:r>
            <a:endParaRPr lang="en-US" dirty="0"/>
          </a:p>
        </p:txBody>
      </p:sp>
      <p:pic>
        <p:nvPicPr>
          <p:cNvPr id="7" name="GI2010_clip2_I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14875"/>
            <a:ext cx="8034337" cy="4525963"/>
          </a:xfrm>
        </p:spPr>
      </p:pic>
      <p:sp>
        <p:nvSpPr>
          <p:cNvPr id="8" name="TextBox 7"/>
          <p:cNvSpPr txBox="1"/>
          <p:nvPr/>
        </p:nvSpPr>
        <p:spPr>
          <a:xfrm>
            <a:off x="1143000" y="1066800"/>
            <a:ext cx="6781800" cy="461665"/>
          </a:xfrm>
          <a:prstGeom prst="rect">
            <a:avLst/>
          </a:prstGeom>
          <a:noFill/>
        </p:spPr>
        <p:txBody>
          <a:bodyPr wrap="square" rtlCol="0">
            <a:spAutoFit/>
          </a:bodyPr>
          <a:lstStyle/>
          <a:p>
            <a:pPr algn="ctr"/>
            <a:r>
              <a:rPr lang="en-US" sz="2400" dirty="0" smtClean="0"/>
              <a:t>Focus: </a:t>
            </a:r>
            <a:r>
              <a:rPr lang="en-US" sz="2400" dirty="0" smtClean="0">
                <a:solidFill>
                  <a:srgbClr val="FF0000"/>
                </a:solidFill>
              </a:rPr>
              <a:t>No</a:t>
            </a:r>
            <a:r>
              <a:rPr lang="en-US" sz="2400" dirty="0" smtClean="0"/>
              <a:t>		Activation: </a:t>
            </a:r>
            <a:r>
              <a:rPr lang="en-US" sz="2400" dirty="0" smtClean="0">
                <a:solidFill>
                  <a:srgbClr val="FF0000"/>
                </a:solidFill>
              </a:rPr>
              <a:t>Implicit</a:t>
            </a:r>
            <a:endParaRPr lang="en-US" sz="2400" dirty="0">
              <a:solidFill>
                <a:srgbClr val="FF0000"/>
              </a:solidFill>
            </a:endParaRPr>
          </a:p>
        </p:txBody>
      </p:sp>
    </p:spTree>
    <p:extLst>
      <p:ext uri="{BB962C8B-B14F-4D97-AF65-F5344CB8AC3E}">
        <p14:creationId xmlns:p14="http://schemas.microsoft.com/office/powerpoint/2010/main" val="36986745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MT Mouse Click ‘n’ Hold</a:t>
            </a:r>
            <a:endParaRPr lang="en-US" dirty="0"/>
          </a:p>
        </p:txBody>
      </p:sp>
      <p:pic>
        <p:nvPicPr>
          <p:cNvPr id="4" name="GI2010_clip4_C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00200"/>
            <a:ext cx="8034337" cy="4525963"/>
          </a:xfrm>
        </p:spPr>
      </p:pic>
      <p:sp>
        <p:nvSpPr>
          <p:cNvPr id="5" name="TextBox 4"/>
          <p:cNvSpPr txBox="1"/>
          <p:nvPr/>
        </p:nvSpPr>
        <p:spPr>
          <a:xfrm>
            <a:off x="1143000" y="1066800"/>
            <a:ext cx="6781800" cy="461665"/>
          </a:xfrm>
          <a:prstGeom prst="rect">
            <a:avLst/>
          </a:prstGeom>
          <a:noFill/>
        </p:spPr>
        <p:txBody>
          <a:bodyPr wrap="square" rtlCol="0">
            <a:spAutoFit/>
          </a:bodyPr>
          <a:lstStyle/>
          <a:p>
            <a:pPr algn="ctr"/>
            <a:r>
              <a:rPr lang="en-US" sz="2400" dirty="0" smtClean="0"/>
              <a:t>Focus: </a:t>
            </a:r>
            <a:r>
              <a:rPr lang="en-US" sz="2400" dirty="0" smtClean="0">
                <a:solidFill>
                  <a:srgbClr val="FF0000"/>
                </a:solidFill>
              </a:rPr>
              <a:t>Yes          </a:t>
            </a:r>
            <a:r>
              <a:rPr lang="en-US" sz="2400" dirty="0" smtClean="0"/>
              <a:t>		Activation: </a:t>
            </a:r>
            <a:r>
              <a:rPr lang="en-US" sz="2400" dirty="0" smtClean="0">
                <a:solidFill>
                  <a:srgbClr val="FF0000"/>
                </a:solidFill>
              </a:rPr>
              <a:t>Explicit</a:t>
            </a:r>
            <a:endParaRPr lang="en-US" sz="2400" dirty="0">
              <a:solidFill>
                <a:srgbClr val="FF0000"/>
              </a:solidFill>
            </a:endParaRPr>
          </a:p>
        </p:txBody>
      </p:sp>
    </p:spTree>
    <p:extLst>
      <p:ext uri="{BB962C8B-B14F-4D97-AF65-F5344CB8AC3E}">
        <p14:creationId xmlns:p14="http://schemas.microsoft.com/office/powerpoint/2010/main" val="15036944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1: Regular Mouse</a:t>
            </a:r>
            <a:endParaRPr lang="en-US" dirty="0"/>
          </a:p>
        </p:txBody>
      </p:sp>
      <p:pic>
        <p:nvPicPr>
          <p:cNvPr id="4" name="GI2010_clip6_Mous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00200"/>
            <a:ext cx="8034337" cy="4525963"/>
          </a:xfrm>
        </p:spPr>
      </p:pic>
    </p:spTree>
    <p:extLst>
      <p:ext uri="{BB962C8B-B14F-4D97-AF65-F5344CB8AC3E}">
        <p14:creationId xmlns:p14="http://schemas.microsoft.com/office/powerpoint/2010/main" val="32033798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Samsung 46C8000  3D TV">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2" b="23418"/>
          <a:stretch/>
        </p:blipFill>
        <p:spPr bwMode="auto">
          <a:xfrm>
            <a:off x="6620289" y="2027016"/>
            <a:ext cx="2454296" cy="17273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Computing Today</a:t>
            </a:r>
            <a:endParaRPr lang="en-US" dirty="0"/>
          </a:p>
        </p:txBody>
      </p:sp>
      <p:cxnSp>
        <p:nvCxnSpPr>
          <p:cNvPr id="5" name="Straight Arrow Connector 4"/>
          <p:cNvCxnSpPr/>
          <p:nvPr/>
        </p:nvCxnSpPr>
        <p:spPr>
          <a:xfrm>
            <a:off x="670360" y="4096027"/>
            <a:ext cx="7865919" cy="0"/>
          </a:xfrm>
          <a:prstGeom prst="straightConnector1">
            <a:avLst/>
          </a:prstGeom>
          <a:ln>
            <a:headEnd type="triangle"/>
            <a:tailEnd type="arrow"/>
          </a:ln>
        </p:spPr>
        <p:style>
          <a:lnRef idx="3">
            <a:schemeClr val="accent1"/>
          </a:lnRef>
          <a:fillRef idx="0">
            <a:schemeClr val="accent1"/>
          </a:fillRef>
          <a:effectRef idx="2">
            <a:schemeClr val="accent1"/>
          </a:effectRef>
          <a:fontRef idx="minor">
            <a:schemeClr val="tx1"/>
          </a:fontRef>
        </p:style>
      </p:cxnSp>
      <p:pic>
        <p:nvPicPr>
          <p:cNvPr id="6" name="Picture 10" descr="http://z.about.com/d/webdesign/1/0/O/c/1/ipad_her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43" t="4684" r="15795" b="8001"/>
          <a:stretch/>
        </p:blipFill>
        <p:spPr bwMode="auto">
          <a:xfrm>
            <a:off x="1670792" y="2521029"/>
            <a:ext cx="1153391" cy="1415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techiser.com/wp-content/uploads/2010/10/Samsung-Focus-Windows-Phone-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94" r="22729"/>
          <a:stretch/>
        </p:blipFill>
        <p:spPr bwMode="auto">
          <a:xfrm>
            <a:off x="1101686" y="2890682"/>
            <a:ext cx="522451" cy="96054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ww.laptopsarena.com/wp-content/uploads/hp-laptop-computer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06" r="3749"/>
          <a:stretch/>
        </p:blipFill>
        <p:spPr bwMode="auto">
          <a:xfrm>
            <a:off x="2813792" y="2395792"/>
            <a:ext cx="1766455" cy="15638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i1.expansys.com/img/g/203550/apple-ipod-nano-16g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625" b="8509"/>
          <a:stretch/>
        </p:blipFill>
        <p:spPr bwMode="auto">
          <a:xfrm>
            <a:off x="104489" y="3417102"/>
            <a:ext cx="857835" cy="5116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blog.codeguru.com/blog/Samsung_SUR40_product_we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2721" y="2120589"/>
            <a:ext cx="2409431" cy="16062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9" cstate="print"/>
          <a:srcRect l="10560" r="9495"/>
          <a:stretch/>
        </p:blipFill>
        <p:spPr bwMode="auto">
          <a:xfrm>
            <a:off x="4603319" y="2228334"/>
            <a:ext cx="2039403" cy="1643672"/>
          </a:xfrm>
          <a:prstGeom prst="rect">
            <a:avLst/>
          </a:prstGeom>
          <a:noFill/>
          <a:ln w="9525">
            <a:noFill/>
            <a:miter lim="800000"/>
            <a:headEnd/>
            <a:tailEnd/>
          </a:ln>
        </p:spPr>
      </p:pic>
      <p:sp>
        <p:nvSpPr>
          <p:cNvPr id="2" name="TextBox 1"/>
          <p:cNvSpPr txBox="1"/>
          <p:nvPr/>
        </p:nvSpPr>
        <p:spPr>
          <a:xfrm>
            <a:off x="-55986" y="4332080"/>
            <a:ext cx="1194317" cy="830997"/>
          </a:xfrm>
          <a:prstGeom prst="rect">
            <a:avLst/>
          </a:prstGeom>
          <a:noFill/>
        </p:spPr>
        <p:txBody>
          <a:bodyPr wrap="square" rtlCol="0">
            <a:spAutoFit/>
          </a:bodyPr>
          <a:lstStyle/>
          <a:p>
            <a:pPr algn="ctr"/>
            <a:r>
              <a:rPr lang="en-US" sz="2400" dirty="0" smtClean="0"/>
              <a:t>Touch/</a:t>
            </a:r>
            <a:br>
              <a:rPr lang="en-US" sz="2400" dirty="0" smtClean="0"/>
            </a:br>
            <a:r>
              <a:rPr lang="en-US" sz="2400" dirty="0" smtClean="0"/>
              <a:t>Buttons</a:t>
            </a:r>
            <a:endParaRPr lang="en-US" sz="2400" dirty="0"/>
          </a:p>
        </p:txBody>
      </p:sp>
      <p:sp>
        <p:nvSpPr>
          <p:cNvPr id="18" name="TextBox 17"/>
          <p:cNvSpPr txBox="1"/>
          <p:nvPr/>
        </p:nvSpPr>
        <p:spPr>
          <a:xfrm>
            <a:off x="991126" y="4320783"/>
            <a:ext cx="958562" cy="461665"/>
          </a:xfrm>
          <a:prstGeom prst="rect">
            <a:avLst/>
          </a:prstGeom>
          <a:noFill/>
        </p:spPr>
        <p:txBody>
          <a:bodyPr wrap="square" rtlCol="0">
            <a:spAutoFit/>
          </a:bodyPr>
          <a:lstStyle/>
          <a:p>
            <a:pPr algn="ctr"/>
            <a:r>
              <a:rPr lang="en-US" sz="2400" dirty="0" smtClean="0"/>
              <a:t>Touch</a:t>
            </a:r>
            <a:endParaRPr lang="en-US" sz="2400" dirty="0"/>
          </a:p>
        </p:txBody>
      </p:sp>
      <p:sp>
        <p:nvSpPr>
          <p:cNvPr id="19" name="TextBox 18"/>
          <p:cNvSpPr txBox="1"/>
          <p:nvPr/>
        </p:nvSpPr>
        <p:spPr>
          <a:xfrm>
            <a:off x="1855230" y="4318817"/>
            <a:ext cx="958562" cy="461665"/>
          </a:xfrm>
          <a:prstGeom prst="rect">
            <a:avLst/>
          </a:prstGeom>
          <a:noFill/>
        </p:spPr>
        <p:txBody>
          <a:bodyPr wrap="square" rtlCol="0">
            <a:spAutoFit/>
          </a:bodyPr>
          <a:lstStyle/>
          <a:p>
            <a:pPr algn="ctr"/>
            <a:r>
              <a:rPr lang="en-US" sz="2400" dirty="0" smtClean="0"/>
              <a:t>Touch</a:t>
            </a:r>
            <a:endParaRPr lang="en-US" sz="2400" dirty="0"/>
          </a:p>
        </p:txBody>
      </p:sp>
      <p:sp>
        <p:nvSpPr>
          <p:cNvPr id="20" name="TextBox 19"/>
          <p:cNvSpPr txBox="1"/>
          <p:nvPr/>
        </p:nvSpPr>
        <p:spPr>
          <a:xfrm>
            <a:off x="2726767" y="4346810"/>
            <a:ext cx="1853479" cy="830997"/>
          </a:xfrm>
          <a:prstGeom prst="rect">
            <a:avLst/>
          </a:prstGeom>
          <a:noFill/>
        </p:spPr>
        <p:txBody>
          <a:bodyPr wrap="square" rtlCol="0">
            <a:spAutoFit/>
          </a:bodyPr>
          <a:lstStyle/>
          <a:p>
            <a:pPr algn="ctr"/>
            <a:r>
              <a:rPr lang="en-US" sz="2400" dirty="0" smtClean="0"/>
              <a:t>Keyboard &amp;</a:t>
            </a:r>
            <a:br>
              <a:rPr lang="en-US" sz="2400" dirty="0" smtClean="0"/>
            </a:br>
            <a:r>
              <a:rPr lang="en-US" sz="2400" dirty="0" smtClean="0"/>
              <a:t>Touchpad</a:t>
            </a:r>
            <a:endParaRPr lang="en-US" sz="2400" dirty="0"/>
          </a:p>
        </p:txBody>
      </p:sp>
      <p:sp>
        <p:nvSpPr>
          <p:cNvPr id="21" name="TextBox 20"/>
          <p:cNvSpPr txBox="1"/>
          <p:nvPr/>
        </p:nvSpPr>
        <p:spPr>
          <a:xfrm>
            <a:off x="4696280" y="4330113"/>
            <a:ext cx="1853479" cy="830997"/>
          </a:xfrm>
          <a:prstGeom prst="rect">
            <a:avLst/>
          </a:prstGeom>
          <a:noFill/>
        </p:spPr>
        <p:txBody>
          <a:bodyPr wrap="square" rtlCol="0">
            <a:spAutoFit/>
          </a:bodyPr>
          <a:lstStyle/>
          <a:p>
            <a:pPr algn="ctr"/>
            <a:r>
              <a:rPr lang="en-US" sz="2400" dirty="0" smtClean="0"/>
              <a:t>Keyboard &amp;</a:t>
            </a:r>
            <a:br>
              <a:rPr lang="en-US" sz="2400" dirty="0" smtClean="0"/>
            </a:br>
            <a:r>
              <a:rPr lang="en-US" sz="2400" dirty="0" smtClean="0"/>
              <a:t>Mouse</a:t>
            </a:r>
            <a:endParaRPr lang="en-US" sz="2400" dirty="0"/>
          </a:p>
        </p:txBody>
      </p:sp>
      <p:sp>
        <p:nvSpPr>
          <p:cNvPr id="22" name="TextBox 21"/>
          <p:cNvSpPr txBox="1"/>
          <p:nvPr/>
        </p:nvSpPr>
        <p:spPr>
          <a:xfrm>
            <a:off x="6920697" y="4324214"/>
            <a:ext cx="1853479" cy="830997"/>
          </a:xfrm>
          <a:prstGeom prst="rect">
            <a:avLst/>
          </a:prstGeom>
          <a:noFill/>
        </p:spPr>
        <p:txBody>
          <a:bodyPr wrap="square" rtlCol="0">
            <a:spAutoFit/>
          </a:bodyPr>
          <a:lstStyle/>
          <a:p>
            <a:pPr algn="ctr"/>
            <a:r>
              <a:rPr lang="en-US" sz="2400" dirty="0" smtClean="0"/>
              <a:t>Remote </a:t>
            </a:r>
            <a:br>
              <a:rPr lang="en-US" sz="2400" dirty="0" smtClean="0"/>
            </a:br>
            <a:r>
              <a:rPr lang="en-US" sz="2400" dirty="0" smtClean="0"/>
              <a:t>controller</a:t>
            </a:r>
            <a:endParaRPr lang="en-US" sz="2400" dirty="0"/>
          </a:p>
        </p:txBody>
      </p:sp>
      <p:pic>
        <p:nvPicPr>
          <p:cNvPr id="13314" name="Picture 2" descr="http://www.jjmehta.com/images/ipod_shuffle_3gen_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0258"/>
          <a:stretch/>
        </p:blipFill>
        <p:spPr bwMode="auto">
          <a:xfrm>
            <a:off x="195943" y="2959599"/>
            <a:ext cx="566827" cy="35809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uncrate.com/men/images/2010/11/kinect-xl.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051" b="24750"/>
          <a:stretch/>
        </p:blipFill>
        <p:spPr bwMode="auto">
          <a:xfrm>
            <a:off x="6642721" y="1041067"/>
            <a:ext cx="2524209" cy="92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960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3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3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12 participants </a:t>
            </a:r>
            <a:br>
              <a:rPr lang="en-US" dirty="0" smtClean="0"/>
            </a:br>
            <a:r>
              <a:rPr lang="en-US" dirty="0" smtClean="0"/>
              <a:t>(6 female)</a:t>
            </a:r>
          </a:p>
          <a:p>
            <a:r>
              <a:rPr lang="en-US" dirty="0" smtClean="0"/>
              <a:t>2 tasks</a:t>
            </a:r>
          </a:p>
          <a:p>
            <a:r>
              <a:rPr lang="en-US" dirty="0" smtClean="0"/>
              <a:t>90 min</a:t>
            </a:r>
          </a:p>
          <a:p>
            <a:pPr marL="0" indent="0">
              <a:buNone/>
            </a:pPr>
            <a:endParaRPr lang="en-US" dirty="0"/>
          </a:p>
          <a:p>
            <a:pPr marL="0" indent="0">
              <a:buNone/>
            </a:pPr>
            <a:r>
              <a:rPr lang="en-US" dirty="0" smtClean="0"/>
              <a:t>6 techniques</a:t>
            </a:r>
          </a:p>
          <a:p>
            <a:pPr marL="0" indent="0">
              <a:buNone/>
            </a:pPr>
            <a:r>
              <a:rPr lang="en-US" dirty="0"/>
              <a:t>x</a:t>
            </a:r>
            <a:r>
              <a:rPr lang="en-US" dirty="0" smtClean="0"/>
              <a:t> 2 rotations (± 60°)</a:t>
            </a:r>
          </a:p>
          <a:p>
            <a:pPr marL="0" indent="0">
              <a:buNone/>
            </a:pPr>
            <a:r>
              <a:rPr lang="en-US" dirty="0" smtClean="0"/>
              <a:t>x 2 </a:t>
            </a:r>
            <a:r>
              <a:rPr lang="en-US" dirty="0"/>
              <a:t>scales </a:t>
            </a:r>
            <a:r>
              <a:rPr lang="en-US" dirty="0" smtClean="0"/>
              <a:t>(± 20%)</a:t>
            </a:r>
          </a:p>
          <a:p>
            <a:pPr marL="0" indent="0">
              <a:buNone/>
            </a:pPr>
            <a:r>
              <a:rPr lang="en-US" dirty="0" smtClean="0"/>
              <a:t>x 4 repetitions</a:t>
            </a:r>
          </a:p>
          <a:p>
            <a:pPr marL="0" indent="0">
              <a:buNone/>
            </a:pPr>
            <a:r>
              <a:rPr lang="en-US" dirty="0" smtClean="0"/>
              <a:t>= 96 trials/participant</a:t>
            </a:r>
          </a:p>
          <a:p>
            <a:endParaRPr lang="en-US" dirty="0" smtClean="0"/>
          </a:p>
          <a:p>
            <a:endParaRPr lang="en-US" dirty="0" smtClean="0"/>
          </a:p>
          <a:p>
            <a:endParaRPr lang="en-US" dirty="0"/>
          </a:p>
        </p:txBody>
      </p:sp>
      <p:grpSp>
        <p:nvGrpSpPr>
          <p:cNvPr id="5" name="Group 4"/>
          <p:cNvGrpSpPr/>
          <p:nvPr/>
        </p:nvGrpSpPr>
        <p:grpSpPr>
          <a:xfrm>
            <a:off x="3704839" y="1524000"/>
            <a:ext cx="5485651" cy="3469698"/>
            <a:chOff x="914400" y="1524000"/>
            <a:chExt cx="7353300" cy="4650994"/>
          </a:xfrm>
        </p:grpSpPr>
        <p:pic>
          <p:nvPicPr>
            <p:cNvPr id="6" name="Picture 3" descr="D:\Sync\Papers\2010\2010 GI Mouse\images\IMG_61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086"/>
            <a:stretch/>
          </p:blipFill>
          <p:spPr bwMode="auto">
            <a:xfrm>
              <a:off x="914400" y="1524000"/>
              <a:ext cx="7218109" cy="46509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76800" y="2057400"/>
              <a:ext cx="1981200" cy="369332"/>
            </a:xfrm>
            <a:prstGeom prst="rect">
              <a:avLst/>
            </a:prstGeom>
            <a:noFill/>
          </p:spPr>
          <p:txBody>
            <a:bodyPr wrap="square" rtlCol="0">
              <a:spAutoFit/>
            </a:bodyPr>
            <a:lstStyle/>
            <a:p>
              <a:pPr algn="ctr"/>
              <a:r>
                <a:rPr lang="en-US" dirty="0" smtClean="0"/>
                <a:t>Camera</a:t>
              </a:r>
              <a:endParaRPr lang="en-US" dirty="0"/>
            </a:p>
          </p:txBody>
        </p:sp>
        <p:sp>
          <p:nvSpPr>
            <p:cNvPr id="8" name="TextBox 7"/>
            <p:cNvSpPr txBox="1"/>
            <p:nvPr/>
          </p:nvSpPr>
          <p:spPr>
            <a:xfrm>
              <a:off x="2542253" y="2095558"/>
              <a:ext cx="1981201" cy="369332"/>
            </a:xfrm>
            <a:prstGeom prst="rect">
              <a:avLst/>
            </a:prstGeom>
            <a:noFill/>
          </p:spPr>
          <p:txBody>
            <a:bodyPr wrap="square" rtlCol="0">
              <a:spAutoFit/>
            </a:bodyPr>
            <a:lstStyle/>
            <a:p>
              <a:pPr algn="ctr"/>
              <a:r>
                <a:rPr lang="en-US" dirty="0" smtClean="0"/>
                <a:t>Dell XT2</a:t>
              </a:r>
              <a:endParaRPr lang="en-US" dirty="0"/>
            </a:p>
          </p:txBody>
        </p:sp>
        <p:sp>
          <p:nvSpPr>
            <p:cNvPr id="9" name="TextBox 8"/>
            <p:cNvSpPr txBox="1"/>
            <p:nvPr/>
          </p:nvSpPr>
          <p:spPr>
            <a:xfrm>
              <a:off x="6286499" y="4044622"/>
              <a:ext cx="1981201" cy="369332"/>
            </a:xfrm>
            <a:prstGeom prst="rect">
              <a:avLst/>
            </a:prstGeom>
            <a:noFill/>
          </p:spPr>
          <p:txBody>
            <a:bodyPr wrap="square" rtlCol="0">
              <a:spAutoFit/>
            </a:bodyPr>
            <a:lstStyle/>
            <a:p>
              <a:pPr algn="ctr"/>
              <a:r>
                <a:rPr lang="en-US" dirty="0" smtClean="0"/>
                <a:t>Standard Mouse</a:t>
              </a:r>
              <a:endParaRPr lang="en-US" dirty="0"/>
            </a:p>
          </p:txBody>
        </p:sp>
        <p:sp>
          <p:nvSpPr>
            <p:cNvPr id="10" name="TextBox 9"/>
            <p:cNvSpPr txBox="1"/>
            <p:nvPr/>
          </p:nvSpPr>
          <p:spPr>
            <a:xfrm>
              <a:off x="4724400" y="5657850"/>
              <a:ext cx="1981200" cy="369332"/>
            </a:xfrm>
            <a:prstGeom prst="rect">
              <a:avLst/>
            </a:prstGeom>
            <a:noFill/>
          </p:spPr>
          <p:txBody>
            <a:bodyPr wrap="square" rtlCol="0">
              <a:spAutoFit/>
            </a:bodyPr>
            <a:lstStyle/>
            <a:p>
              <a:pPr algn="ctr"/>
              <a:r>
                <a:rPr lang="en-US" dirty="0" smtClean="0"/>
                <a:t>Cap Mouse</a:t>
              </a:r>
              <a:endParaRPr lang="en-US" dirty="0"/>
            </a:p>
          </p:txBody>
        </p:sp>
      </p:grpSp>
    </p:spTree>
    <p:extLst>
      <p:ext uri="{BB962C8B-B14F-4D97-AF65-F5344CB8AC3E}">
        <p14:creationId xmlns:p14="http://schemas.microsoft.com/office/powerpoint/2010/main" val="16689595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72322" y="1187605"/>
            <a:ext cx="7092176" cy="4525963"/>
          </a:xfrm>
        </p:spPr>
        <p:txBody>
          <a:bodyPr>
            <a:normAutofit fontScale="92500" lnSpcReduction="10000"/>
          </a:bodyPr>
          <a:lstStyle/>
          <a:p>
            <a:pPr marL="0" indent="0">
              <a:buNone/>
            </a:pPr>
            <a:r>
              <a:rPr lang="en-US" sz="4000" dirty="0" smtClean="0"/>
              <a:t>MT Mouse techniques were… </a:t>
            </a:r>
            <a:br>
              <a:rPr lang="en-US" sz="4000" dirty="0" smtClean="0"/>
            </a:br>
            <a:endParaRPr lang="en-US" sz="4000" dirty="0" smtClean="0"/>
          </a:p>
          <a:p>
            <a:pPr marL="0" indent="0">
              <a:buNone/>
            </a:pPr>
            <a:r>
              <a:rPr lang="en-US" sz="4000" dirty="0" smtClean="0"/>
              <a:t>… slower,</a:t>
            </a:r>
          </a:p>
          <a:p>
            <a:pPr marL="0" indent="0">
              <a:buNone/>
            </a:pPr>
            <a:endParaRPr lang="en-US" sz="4000" dirty="0"/>
          </a:p>
          <a:p>
            <a:pPr marL="0" indent="0">
              <a:buNone/>
            </a:pPr>
            <a:r>
              <a:rPr lang="en-US" sz="4000" dirty="0" smtClean="0"/>
              <a:t>… more error-prone,</a:t>
            </a:r>
          </a:p>
          <a:p>
            <a:pPr marL="0" indent="0">
              <a:buNone/>
            </a:pPr>
            <a:endParaRPr lang="en-US" sz="4000" dirty="0"/>
          </a:p>
          <a:p>
            <a:pPr marL="0" indent="0">
              <a:buNone/>
            </a:pPr>
            <a:r>
              <a:rPr lang="en-US" sz="4000" dirty="0" smtClean="0"/>
              <a:t>… and less preferred!</a:t>
            </a:r>
            <a:endParaRPr lang="en-US" sz="4000" dirty="0"/>
          </a:p>
        </p:txBody>
      </p:sp>
    </p:spTree>
    <p:extLst>
      <p:ext uri="{BB962C8B-B14F-4D97-AF65-F5344CB8AC3E}">
        <p14:creationId xmlns:p14="http://schemas.microsoft.com/office/powerpoint/2010/main" val="14659438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Negative results</a:t>
            </a:r>
            <a:endParaRPr lang="en-US" dirty="0"/>
          </a:p>
        </p:txBody>
      </p:sp>
      <p:pic>
        <p:nvPicPr>
          <p:cNvPr id="30722" name="Picture 2" descr="http://singharoundtheworld.typepad.com/photos/uncategorized/2008/07/25/agony_of_defeat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3391" y="1104900"/>
            <a:ext cx="6695017" cy="5021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268"/>
          <a:stretch/>
        </p:blipFill>
        <p:spPr bwMode="auto">
          <a:xfrm rot="20557454">
            <a:off x="365741" y="1574801"/>
            <a:ext cx="8571625" cy="375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0701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457200" y="1600200"/>
            <a:ext cx="8610600" cy="4525963"/>
          </a:xfrm>
        </p:spPr>
        <p:txBody>
          <a:bodyPr>
            <a:normAutofit/>
          </a:bodyPr>
          <a:lstStyle/>
          <a:p>
            <a:r>
              <a:rPr lang="en-US" dirty="0"/>
              <a:t>MT mice interactions are better with </a:t>
            </a:r>
            <a:r>
              <a:rPr lang="en-US" i="1" dirty="0"/>
              <a:t>focus </a:t>
            </a:r>
            <a:r>
              <a:rPr lang="en-US" dirty="0"/>
              <a:t>and </a:t>
            </a:r>
            <a:r>
              <a:rPr lang="en-US" i="1" dirty="0"/>
              <a:t>explicit touch activation</a:t>
            </a:r>
          </a:p>
          <a:p>
            <a:r>
              <a:rPr lang="en-US" dirty="0" smtClean="0"/>
              <a:t>Combining </a:t>
            </a:r>
            <a:r>
              <a:rPr lang="en-US" dirty="0"/>
              <a:t>mouse and touch </a:t>
            </a:r>
            <a:r>
              <a:rPr lang="en-US" dirty="0" smtClean="0"/>
              <a:t>to </a:t>
            </a:r>
            <a:r>
              <a:rPr lang="en-US" dirty="0"/>
              <a:t>facilitate Surface-like interactions does not yield a good experience</a:t>
            </a:r>
          </a:p>
          <a:p>
            <a:r>
              <a:rPr lang="en-US" dirty="0" smtClean="0"/>
              <a:t>Dexterity is in the thumb and index finger</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991"/>
          <a:stretch/>
        </p:blipFill>
        <p:spPr bwMode="auto">
          <a:xfrm>
            <a:off x="1790700" y="4833434"/>
            <a:ext cx="54737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086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Controlling accidental </a:t>
            </a:r>
            <a:r>
              <a:rPr lang="en-US" dirty="0"/>
              <a:t>activation is key to user </a:t>
            </a:r>
            <a:r>
              <a:rPr lang="en-US" dirty="0" smtClean="0"/>
              <a:t>satisfaction</a:t>
            </a:r>
          </a:p>
          <a:p>
            <a:r>
              <a:rPr lang="en-US" dirty="0" smtClean="0"/>
              <a:t>Interactions that treat mouse and touch streams </a:t>
            </a:r>
            <a:r>
              <a:rPr lang="en-US" i="1" dirty="0" smtClean="0"/>
              <a:t>independently</a:t>
            </a:r>
            <a:r>
              <a:rPr lang="en-US" dirty="0" smtClean="0"/>
              <a:t> do not suffer from same problems</a:t>
            </a:r>
            <a:endParaRPr lang="en-US" dirty="0"/>
          </a:p>
          <a:p>
            <a:endParaRPr lang="en-US" dirty="0"/>
          </a:p>
        </p:txBody>
      </p:sp>
      <p:sp>
        <p:nvSpPr>
          <p:cNvPr id="3" name="Title 2"/>
          <p:cNvSpPr>
            <a:spLocks noGrp="1"/>
          </p:cNvSpPr>
          <p:nvPr>
            <p:ph type="title"/>
          </p:nvPr>
        </p:nvSpPr>
        <p:spPr/>
        <p:txBody>
          <a:bodyPr/>
          <a:lstStyle/>
          <a:p>
            <a:r>
              <a:rPr lang="en-US" dirty="0" smtClean="0"/>
              <a:t>Lessons learned (2)</a:t>
            </a:r>
            <a:endParaRPr lang="en-US" dirty="0"/>
          </a:p>
        </p:txBody>
      </p:sp>
    </p:spTree>
    <p:extLst>
      <p:ext uri="{BB962C8B-B14F-4D97-AF65-F5344CB8AC3E}">
        <p14:creationId xmlns:p14="http://schemas.microsoft.com/office/powerpoint/2010/main" val="25299898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Grips and Gestures</a:t>
            </a:r>
            <a:endParaRPr lang="en-US" dirty="0"/>
          </a:p>
        </p:txBody>
      </p:sp>
      <p:sp>
        <p:nvSpPr>
          <p:cNvPr id="5" name="Text Placeholder 4"/>
          <p:cNvSpPr>
            <a:spLocks noGrp="1"/>
          </p:cNvSpPr>
          <p:nvPr>
            <p:ph type="body" idx="1"/>
          </p:nvPr>
        </p:nvSpPr>
        <p:spPr/>
        <p:txBody>
          <a:bodyPr/>
          <a:lstStyle/>
          <a:p>
            <a:r>
              <a:rPr lang="en-US" dirty="0" smtClean="0"/>
              <a:t>PART 3</a:t>
            </a:r>
            <a:endParaRPr lang="en-US" dirty="0"/>
          </a:p>
        </p:txBody>
      </p:sp>
    </p:spTree>
    <p:extLst>
      <p:ext uri="{BB962C8B-B14F-4D97-AF65-F5344CB8AC3E}">
        <p14:creationId xmlns:p14="http://schemas.microsoft.com/office/powerpoint/2010/main" val="29009392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011" y="1600200"/>
            <a:ext cx="5108183" cy="4525963"/>
          </a:xfrm>
        </p:spPr>
        <p:txBody>
          <a:bodyPr/>
          <a:lstStyle/>
          <a:p>
            <a:pPr marL="0" indent="0">
              <a:buNone/>
            </a:pPr>
            <a:r>
              <a:rPr lang="en-US" dirty="0" smtClean="0"/>
              <a:t>The device is continuously held while interacting!</a:t>
            </a:r>
          </a:p>
          <a:p>
            <a:pPr marL="0" indent="0">
              <a:buNone/>
            </a:pPr>
            <a:r>
              <a:rPr lang="en-US" dirty="0"/>
              <a:t>F</a:t>
            </a:r>
            <a:r>
              <a:rPr lang="en-US" dirty="0" smtClean="0"/>
              <a:t>ingers serve a dual purpose: to grip and to gesture </a:t>
            </a:r>
          </a:p>
        </p:txBody>
      </p:sp>
      <p:sp>
        <p:nvSpPr>
          <p:cNvPr id="3" name="Title 2"/>
          <p:cNvSpPr>
            <a:spLocks noGrp="1"/>
          </p:cNvSpPr>
          <p:nvPr>
            <p:ph type="title"/>
          </p:nvPr>
        </p:nvSpPr>
        <p:spPr/>
        <p:txBody>
          <a:bodyPr>
            <a:normAutofit/>
          </a:bodyPr>
          <a:lstStyle/>
          <a:p>
            <a:r>
              <a:rPr lang="en-US" dirty="0" smtClean="0"/>
              <a:t>Challenge &amp; Opportunity</a:t>
            </a:r>
            <a:endParaRPr lang="en-US" dirty="0"/>
          </a:p>
        </p:txBody>
      </p:sp>
      <p:pic>
        <p:nvPicPr>
          <p:cNvPr id="5" name="Picture 2" descr="http://i175.photobucket.com/albums/w160/jim0013/escher.jpg"/>
          <p:cNvPicPr>
            <a:picLocks noChangeAspect="1" noChangeArrowheads="1"/>
          </p:cNvPicPr>
          <p:nvPr/>
        </p:nvPicPr>
        <p:blipFill>
          <a:blip r:embed="rId2" cstate="print"/>
          <a:srcRect/>
          <a:stretch>
            <a:fillRect/>
          </a:stretch>
        </p:blipFill>
        <p:spPr bwMode="auto">
          <a:xfrm>
            <a:off x="5493194" y="1009806"/>
            <a:ext cx="3443353" cy="5161404"/>
          </a:xfrm>
          <a:prstGeom prst="rect">
            <a:avLst/>
          </a:prstGeom>
          <a:noFill/>
        </p:spPr>
      </p:pic>
    </p:spTree>
    <p:extLst>
      <p:ext uri="{BB962C8B-B14F-4D97-AF65-F5344CB8AC3E}">
        <p14:creationId xmlns:p14="http://schemas.microsoft.com/office/powerpoint/2010/main" val="4182759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z.about.com/d/webdesign/1/0/O/c/1/ipad_her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43" t="4684" r="15795" b="8001"/>
          <a:stretch/>
        </p:blipFill>
        <p:spPr bwMode="auto">
          <a:xfrm>
            <a:off x="607867" y="0"/>
            <a:ext cx="5039593" cy="61835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3507" y="3735093"/>
            <a:ext cx="3508311" cy="1077218"/>
          </a:xfrm>
          <a:prstGeom prst="rect">
            <a:avLst/>
          </a:prstGeom>
          <a:noFill/>
        </p:spPr>
        <p:txBody>
          <a:bodyPr wrap="square" rtlCol="0">
            <a:spAutoFit/>
          </a:bodyPr>
          <a:lstStyle/>
          <a:p>
            <a:pPr algn="ctr"/>
            <a:r>
              <a:rPr lang="en-US" sz="3200" dirty="0" smtClean="0">
                <a:solidFill>
                  <a:schemeClr val="bg1"/>
                </a:solidFill>
                <a:effectLst>
                  <a:outerShdw blurRad="38100" dist="38100" dir="2700000" algn="tl">
                    <a:srgbClr val="000000">
                      <a:alpha val="43137"/>
                    </a:srgbClr>
                  </a:outerShdw>
                </a:effectLst>
              </a:rPr>
              <a:t>Screen = interactive</a:t>
            </a:r>
            <a:br>
              <a:rPr lang="en-US" sz="3200" dirty="0" smtClean="0">
                <a:solidFill>
                  <a:schemeClr val="bg1"/>
                </a:solidFill>
                <a:effectLst>
                  <a:outerShdw blurRad="38100" dist="38100" dir="2700000" algn="tl">
                    <a:srgbClr val="000000">
                      <a:alpha val="43137"/>
                    </a:srgbClr>
                  </a:outerShdw>
                </a:effectLst>
              </a:rPr>
            </a:br>
            <a:r>
              <a:rPr lang="en-US" sz="3200" dirty="0" smtClean="0">
                <a:solidFill>
                  <a:schemeClr val="bg1"/>
                </a:solidFill>
                <a:effectLst>
                  <a:outerShdw blurRad="38100" dist="38100" dir="2700000" algn="tl">
                    <a:srgbClr val="000000">
                      <a:alpha val="43137"/>
                    </a:srgbClr>
                  </a:outerShdw>
                </a:effectLst>
              </a:rPr>
              <a:t>(touch)</a:t>
            </a:r>
            <a:endParaRPr lang="en-US" sz="3200" dirty="0">
              <a:solidFill>
                <a:schemeClr val="bg1"/>
              </a:solidFill>
              <a:effectLst>
                <a:outerShdw blurRad="38100" dist="38100" dir="2700000" algn="tl">
                  <a:srgbClr val="000000">
                    <a:alpha val="43137"/>
                  </a:srgbClr>
                </a:outerShdw>
              </a:effectLst>
            </a:endParaRPr>
          </a:p>
        </p:txBody>
      </p:sp>
      <p:grpSp>
        <p:nvGrpSpPr>
          <p:cNvPr id="10" name="Group 9"/>
          <p:cNvGrpSpPr/>
          <p:nvPr/>
        </p:nvGrpSpPr>
        <p:grpSpPr>
          <a:xfrm>
            <a:off x="4830954" y="2291585"/>
            <a:ext cx="4313046" cy="1653639"/>
            <a:chOff x="4830954" y="2291585"/>
            <a:chExt cx="4313046" cy="1653639"/>
          </a:xfrm>
        </p:grpSpPr>
        <p:sp>
          <p:nvSpPr>
            <p:cNvPr id="8" name="Down Arrow 7"/>
            <p:cNvSpPr/>
            <p:nvPr/>
          </p:nvSpPr>
          <p:spPr>
            <a:xfrm rot="6972117">
              <a:off x="5205027" y="1917512"/>
              <a:ext cx="498763" cy="1246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98028" y="2868006"/>
              <a:ext cx="4145972"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rPr>
                <a:t>Bezel = Non-interactive</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(grip, hold, support)</a:t>
              </a:r>
              <a:endParaRPr lang="en-US" sz="3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5598921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2877"/>
            <a:ext cx="8229600" cy="4525963"/>
          </a:xfrm>
        </p:spPr>
        <p:txBody>
          <a:bodyPr/>
          <a:lstStyle/>
          <a:p>
            <a:pPr marL="0" indent="0">
              <a:buNone/>
            </a:pPr>
            <a:r>
              <a:rPr lang="en-US" dirty="0"/>
              <a:t>When the entire device is touch </a:t>
            </a:r>
            <a:r>
              <a:rPr lang="en-US" dirty="0" smtClean="0"/>
              <a:t>sensitive one can sense the context of use!</a:t>
            </a:r>
          </a:p>
          <a:p>
            <a:pPr marL="0" indent="0">
              <a:buNone/>
            </a:pPr>
            <a:endParaRPr lang="en-US" dirty="0" smtClean="0"/>
          </a:p>
          <a:p>
            <a:pPr lvl="1"/>
            <a:r>
              <a:rPr lang="en-US" dirty="0"/>
              <a:t>Engagement</a:t>
            </a:r>
          </a:p>
          <a:p>
            <a:pPr lvl="1"/>
            <a:r>
              <a:rPr lang="en-US" dirty="0" smtClean="0"/>
              <a:t>Handedness</a:t>
            </a:r>
          </a:p>
          <a:p>
            <a:pPr lvl="1"/>
            <a:r>
              <a:rPr lang="en-US" dirty="0" smtClean="0"/>
              <a:t>Different grips</a:t>
            </a:r>
          </a:p>
          <a:p>
            <a:pPr lvl="1"/>
            <a:endParaRPr lang="en-US" dirty="0" smtClean="0"/>
          </a:p>
        </p:txBody>
      </p:sp>
      <p:sp>
        <p:nvSpPr>
          <p:cNvPr id="4" name="Title 3"/>
          <p:cNvSpPr>
            <a:spLocks noGrp="1"/>
          </p:cNvSpPr>
          <p:nvPr>
            <p:ph type="title"/>
          </p:nvPr>
        </p:nvSpPr>
        <p:spPr/>
        <p:txBody>
          <a:bodyPr/>
          <a:lstStyle/>
          <a:p>
            <a:r>
              <a:rPr lang="en-US" dirty="0" smtClean="0"/>
              <a:t>However,…</a:t>
            </a:r>
            <a:endParaRPr lang="en-US" dirty="0"/>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3674802" y="3205064"/>
            <a:ext cx="2638425" cy="211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6397203" y="3205063"/>
            <a:ext cx="263842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7410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MTPen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78" y="944568"/>
            <a:ext cx="8395422" cy="444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p:cNvSpPr txBox="1">
            <a:spLocks/>
          </p:cNvSpPr>
          <p:nvPr/>
        </p:nvSpPr>
        <p:spPr>
          <a:xfrm>
            <a:off x="405678" y="5180251"/>
            <a:ext cx="8431374" cy="980502"/>
          </a:xfrm>
          <a:prstGeom prst="rect">
            <a:avLst/>
          </a:prstGeom>
        </p:spPr>
        <p:txBody>
          <a:bodyPr vert="horz" lIns="91440" tIns="45720" rIns="91440" bIns="45720" rtlCol="0">
            <a:normAutofit fontScale="92500" lnSpcReduction="10000"/>
          </a:bodyPr>
          <a:lstStyle/>
          <a:p>
            <a:pPr lvl="0">
              <a:spcBef>
                <a:spcPct val="20000"/>
              </a:spcBef>
              <a:defRPr/>
            </a:pPr>
            <a:r>
              <a:rPr lang="en-US" sz="2000" dirty="0" smtClean="0">
                <a:solidFill>
                  <a:schemeClr val="bg1">
                    <a:lumMod val="50000"/>
                  </a:schemeClr>
                </a:solidFill>
                <a:latin typeface="Segoe UI" pitchFamily="34" charset="0"/>
                <a:cs typeface="Segoe UI" pitchFamily="34" charset="0"/>
              </a:rPr>
              <a:t>Grips and Gestures on a Multi-touch Pen. To appear in CHI 2011.</a:t>
            </a:r>
          </a:p>
          <a:p>
            <a:pPr lvl="0">
              <a:spcBef>
                <a:spcPct val="20000"/>
              </a:spcBef>
              <a:defRPr/>
            </a:pPr>
            <a:r>
              <a:rPr lang="en-US" sz="2000" dirty="0" smtClean="0">
                <a:solidFill>
                  <a:schemeClr val="bg1">
                    <a:lumMod val="50000"/>
                  </a:schemeClr>
                </a:solidFill>
                <a:latin typeface="Segoe UI" pitchFamily="34" charset="0"/>
                <a:cs typeface="Segoe UI" pitchFamily="34" charset="0"/>
              </a:rPr>
              <a:t>Hyunyoung Song, Hrvoje </a:t>
            </a:r>
            <a:r>
              <a:rPr lang="en-US" sz="2000" dirty="0">
                <a:solidFill>
                  <a:schemeClr val="bg1">
                    <a:lumMod val="50000"/>
                  </a:schemeClr>
                </a:solidFill>
                <a:latin typeface="Segoe UI" pitchFamily="34" charset="0"/>
                <a:cs typeface="Segoe UI" pitchFamily="34" charset="0"/>
              </a:rPr>
              <a:t>Benko, </a:t>
            </a:r>
            <a:r>
              <a:rPr lang="en-US" sz="2000" dirty="0" smtClean="0">
                <a:solidFill>
                  <a:schemeClr val="bg1">
                    <a:lumMod val="50000"/>
                  </a:schemeClr>
                </a:solidFill>
                <a:latin typeface="Segoe UI" pitchFamily="34" charset="0"/>
                <a:cs typeface="Segoe UI" pitchFamily="34" charset="0"/>
              </a:rPr>
              <a:t>Francois </a:t>
            </a:r>
            <a:r>
              <a:rPr lang="en-US" sz="2000" dirty="0" err="1" smtClean="0">
                <a:solidFill>
                  <a:schemeClr val="bg1">
                    <a:lumMod val="50000"/>
                  </a:schemeClr>
                </a:solidFill>
                <a:latin typeface="Segoe UI" pitchFamily="34" charset="0"/>
                <a:cs typeface="Segoe UI" pitchFamily="34" charset="0"/>
              </a:rPr>
              <a:t>Guimbretiere</a:t>
            </a:r>
            <a:r>
              <a:rPr lang="en-US" sz="2000" dirty="0" smtClean="0">
                <a:solidFill>
                  <a:schemeClr val="bg1">
                    <a:lumMod val="50000"/>
                  </a:schemeClr>
                </a:solidFill>
                <a:latin typeface="Segoe UI" pitchFamily="34" charset="0"/>
                <a:cs typeface="Segoe UI" pitchFamily="34" charset="0"/>
              </a:rPr>
              <a:t>, Shahram </a:t>
            </a:r>
            <a:r>
              <a:rPr lang="en-US" sz="2000" dirty="0">
                <a:solidFill>
                  <a:schemeClr val="bg1">
                    <a:lumMod val="50000"/>
                  </a:schemeClr>
                </a:solidFill>
                <a:latin typeface="Segoe UI" pitchFamily="34" charset="0"/>
                <a:cs typeface="Segoe UI" pitchFamily="34" charset="0"/>
              </a:rPr>
              <a:t>Izadi, </a:t>
            </a:r>
            <a:r>
              <a:rPr lang="en-US" sz="2000" dirty="0" smtClean="0">
                <a:solidFill>
                  <a:schemeClr val="bg1">
                    <a:lumMod val="50000"/>
                  </a:schemeClr>
                </a:solidFill>
                <a:latin typeface="Segoe UI" pitchFamily="34" charset="0"/>
                <a:cs typeface="Segoe UI" pitchFamily="34" charset="0"/>
              </a:rPr>
              <a:t>Xiang Cao, and </a:t>
            </a:r>
            <a:r>
              <a:rPr lang="en-US" sz="2000" dirty="0">
                <a:solidFill>
                  <a:schemeClr val="bg1">
                    <a:lumMod val="50000"/>
                  </a:schemeClr>
                </a:solidFill>
                <a:latin typeface="Segoe UI" pitchFamily="34" charset="0"/>
                <a:cs typeface="Segoe UI" pitchFamily="34" charset="0"/>
              </a:rPr>
              <a:t>Ken Hinckley</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lumMod val="50000"/>
                </a:schemeClr>
              </a:solidFill>
              <a:effectLst/>
              <a:uLnTx/>
              <a:uFillTx/>
              <a:latin typeface="Segoe UI" pitchFamily="34" charset="0"/>
              <a:ea typeface="+mn-ea"/>
              <a:cs typeface="Segoe UI" pitchFamily="34" charset="0"/>
            </a:endParaRPr>
          </a:p>
        </p:txBody>
      </p:sp>
    </p:spTree>
    <p:extLst>
      <p:ext uri="{BB962C8B-B14F-4D97-AF65-F5344CB8AC3E}">
        <p14:creationId xmlns:p14="http://schemas.microsoft.com/office/powerpoint/2010/main" val="28985481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Samsung 46C8000  3D TV">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02" b="23418"/>
          <a:stretch/>
        </p:blipFill>
        <p:spPr bwMode="auto">
          <a:xfrm>
            <a:off x="6620289" y="2027016"/>
            <a:ext cx="2454296" cy="17273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Computing Today</a:t>
            </a:r>
            <a:endParaRPr lang="en-US" dirty="0"/>
          </a:p>
        </p:txBody>
      </p:sp>
      <p:cxnSp>
        <p:nvCxnSpPr>
          <p:cNvPr id="5" name="Straight Arrow Connector 4"/>
          <p:cNvCxnSpPr/>
          <p:nvPr/>
        </p:nvCxnSpPr>
        <p:spPr>
          <a:xfrm>
            <a:off x="670360" y="4096027"/>
            <a:ext cx="7865919" cy="0"/>
          </a:xfrm>
          <a:prstGeom prst="straightConnector1">
            <a:avLst/>
          </a:prstGeom>
          <a:ln>
            <a:headEnd type="triangle"/>
            <a:tailEnd type="arrow"/>
          </a:ln>
        </p:spPr>
        <p:style>
          <a:lnRef idx="3">
            <a:schemeClr val="accent1"/>
          </a:lnRef>
          <a:fillRef idx="0">
            <a:schemeClr val="accent1"/>
          </a:fillRef>
          <a:effectRef idx="2">
            <a:schemeClr val="accent1"/>
          </a:effectRef>
          <a:fontRef idx="minor">
            <a:schemeClr val="tx1"/>
          </a:fontRef>
        </p:style>
      </p:cxnSp>
      <p:pic>
        <p:nvPicPr>
          <p:cNvPr id="6" name="Picture 10" descr="http://z.about.com/d/webdesign/1/0/O/c/1/ipad_her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43" t="4684" r="15795" b="8001"/>
          <a:stretch/>
        </p:blipFill>
        <p:spPr bwMode="auto">
          <a:xfrm>
            <a:off x="1670792" y="2521029"/>
            <a:ext cx="1153391" cy="1415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techiser.com/wp-content/uploads/2010/10/Samsung-Focus-Windows-Phone-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94" r="22729"/>
          <a:stretch/>
        </p:blipFill>
        <p:spPr bwMode="auto">
          <a:xfrm>
            <a:off x="1101686" y="2890682"/>
            <a:ext cx="522451" cy="96054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ww.laptopsarena.com/wp-content/uploads/hp-laptop-computer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06" r="3749"/>
          <a:stretch/>
        </p:blipFill>
        <p:spPr bwMode="auto">
          <a:xfrm>
            <a:off x="2813792" y="2395792"/>
            <a:ext cx="1766455" cy="15638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i1.expansys.com/img/g/203550/apple-ipod-nano-16g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625" b="8509"/>
          <a:stretch/>
        </p:blipFill>
        <p:spPr bwMode="auto">
          <a:xfrm>
            <a:off x="104489" y="3417102"/>
            <a:ext cx="857835" cy="5116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cstate="print"/>
          <a:srcRect l="10560" r="9495"/>
          <a:stretch/>
        </p:blipFill>
        <p:spPr bwMode="auto">
          <a:xfrm>
            <a:off x="4603319" y="2228334"/>
            <a:ext cx="2039403" cy="1643672"/>
          </a:xfrm>
          <a:prstGeom prst="rect">
            <a:avLst/>
          </a:prstGeom>
          <a:noFill/>
          <a:ln w="9525">
            <a:noFill/>
            <a:miter lim="800000"/>
            <a:headEnd/>
            <a:tailEnd/>
          </a:ln>
        </p:spPr>
      </p:pic>
      <p:sp>
        <p:nvSpPr>
          <p:cNvPr id="2" name="TextBox 1"/>
          <p:cNvSpPr txBox="1"/>
          <p:nvPr/>
        </p:nvSpPr>
        <p:spPr>
          <a:xfrm>
            <a:off x="-55986" y="4332080"/>
            <a:ext cx="1194317" cy="830997"/>
          </a:xfrm>
          <a:prstGeom prst="rect">
            <a:avLst/>
          </a:prstGeom>
          <a:noFill/>
        </p:spPr>
        <p:txBody>
          <a:bodyPr wrap="square" rtlCol="0">
            <a:spAutoFit/>
          </a:bodyPr>
          <a:lstStyle/>
          <a:p>
            <a:pPr algn="ctr"/>
            <a:r>
              <a:rPr lang="en-US" sz="2400" dirty="0" smtClean="0"/>
              <a:t>Touch/</a:t>
            </a:r>
            <a:br>
              <a:rPr lang="en-US" sz="2400" dirty="0" smtClean="0"/>
            </a:br>
            <a:r>
              <a:rPr lang="en-US" sz="2400" dirty="0" smtClean="0"/>
              <a:t>Buttons</a:t>
            </a:r>
            <a:endParaRPr lang="en-US" sz="2400" dirty="0"/>
          </a:p>
        </p:txBody>
      </p:sp>
      <p:sp>
        <p:nvSpPr>
          <p:cNvPr id="18" name="TextBox 17"/>
          <p:cNvSpPr txBox="1"/>
          <p:nvPr/>
        </p:nvSpPr>
        <p:spPr>
          <a:xfrm>
            <a:off x="991126" y="4320783"/>
            <a:ext cx="958562" cy="461665"/>
          </a:xfrm>
          <a:prstGeom prst="rect">
            <a:avLst/>
          </a:prstGeom>
          <a:noFill/>
        </p:spPr>
        <p:txBody>
          <a:bodyPr wrap="square" rtlCol="0">
            <a:spAutoFit/>
          </a:bodyPr>
          <a:lstStyle/>
          <a:p>
            <a:pPr algn="ctr"/>
            <a:r>
              <a:rPr lang="en-US" sz="2400" dirty="0" smtClean="0"/>
              <a:t>Touch</a:t>
            </a:r>
            <a:endParaRPr lang="en-US" sz="2400" dirty="0"/>
          </a:p>
        </p:txBody>
      </p:sp>
      <p:sp>
        <p:nvSpPr>
          <p:cNvPr id="19" name="TextBox 18"/>
          <p:cNvSpPr txBox="1"/>
          <p:nvPr/>
        </p:nvSpPr>
        <p:spPr>
          <a:xfrm>
            <a:off x="1855230" y="4318817"/>
            <a:ext cx="958562" cy="461665"/>
          </a:xfrm>
          <a:prstGeom prst="rect">
            <a:avLst/>
          </a:prstGeom>
          <a:noFill/>
        </p:spPr>
        <p:txBody>
          <a:bodyPr wrap="square" rtlCol="0">
            <a:spAutoFit/>
          </a:bodyPr>
          <a:lstStyle/>
          <a:p>
            <a:pPr algn="ctr"/>
            <a:r>
              <a:rPr lang="en-US" sz="2400" dirty="0" smtClean="0"/>
              <a:t>Touch</a:t>
            </a:r>
            <a:endParaRPr lang="en-US" sz="2400" dirty="0"/>
          </a:p>
        </p:txBody>
      </p:sp>
      <p:sp>
        <p:nvSpPr>
          <p:cNvPr id="20" name="TextBox 19"/>
          <p:cNvSpPr txBox="1"/>
          <p:nvPr/>
        </p:nvSpPr>
        <p:spPr>
          <a:xfrm>
            <a:off x="2726767" y="4346810"/>
            <a:ext cx="1853479" cy="830997"/>
          </a:xfrm>
          <a:prstGeom prst="rect">
            <a:avLst/>
          </a:prstGeom>
          <a:noFill/>
        </p:spPr>
        <p:txBody>
          <a:bodyPr wrap="square" rtlCol="0">
            <a:spAutoFit/>
          </a:bodyPr>
          <a:lstStyle/>
          <a:p>
            <a:pPr algn="ctr"/>
            <a:r>
              <a:rPr lang="en-US" sz="2400" dirty="0" smtClean="0"/>
              <a:t>Keyboard &amp;</a:t>
            </a:r>
            <a:br>
              <a:rPr lang="en-US" sz="2400" dirty="0" smtClean="0"/>
            </a:br>
            <a:r>
              <a:rPr lang="en-US" sz="2400" dirty="0" smtClean="0"/>
              <a:t>Touchpad</a:t>
            </a:r>
            <a:endParaRPr lang="en-US" sz="2400" dirty="0"/>
          </a:p>
        </p:txBody>
      </p:sp>
      <p:sp>
        <p:nvSpPr>
          <p:cNvPr id="21" name="TextBox 20"/>
          <p:cNvSpPr txBox="1"/>
          <p:nvPr/>
        </p:nvSpPr>
        <p:spPr>
          <a:xfrm>
            <a:off x="4696280" y="4330113"/>
            <a:ext cx="1853479" cy="830997"/>
          </a:xfrm>
          <a:prstGeom prst="rect">
            <a:avLst/>
          </a:prstGeom>
          <a:noFill/>
        </p:spPr>
        <p:txBody>
          <a:bodyPr wrap="square" rtlCol="0">
            <a:spAutoFit/>
          </a:bodyPr>
          <a:lstStyle/>
          <a:p>
            <a:pPr algn="ctr"/>
            <a:r>
              <a:rPr lang="en-US" sz="2400" dirty="0" smtClean="0"/>
              <a:t>Keyboard &amp;</a:t>
            </a:r>
            <a:br>
              <a:rPr lang="en-US" sz="2400" dirty="0" smtClean="0"/>
            </a:br>
            <a:r>
              <a:rPr lang="en-US" sz="2400" dirty="0" smtClean="0"/>
              <a:t>Mouse</a:t>
            </a:r>
            <a:endParaRPr lang="en-US" sz="2400" dirty="0"/>
          </a:p>
        </p:txBody>
      </p:sp>
      <p:sp>
        <p:nvSpPr>
          <p:cNvPr id="22" name="TextBox 21"/>
          <p:cNvSpPr txBox="1"/>
          <p:nvPr/>
        </p:nvSpPr>
        <p:spPr>
          <a:xfrm>
            <a:off x="6920697" y="4324214"/>
            <a:ext cx="1853479" cy="830997"/>
          </a:xfrm>
          <a:prstGeom prst="rect">
            <a:avLst/>
          </a:prstGeom>
          <a:noFill/>
        </p:spPr>
        <p:txBody>
          <a:bodyPr wrap="square" rtlCol="0">
            <a:spAutoFit/>
          </a:bodyPr>
          <a:lstStyle/>
          <a:p>
            <a:pPr algn="ctr"/>
            <a:r>
              <a:rPr lang="en-US" sz="2400" dirty="0" smtClean="0"/>
              <a:t>Remote </a:t>
            </a:r>
            <a:br>
              <a:rPr lang="en-US" sz="2400" dirty="0" smtClean="0"/>
            </a:br>
            <a:r>
              <a:rPr lang="en-US" sz="2400" dirty="0" smtClean="0"/>
              <a:t>controller</a:t>
            </a:r>
            <a:endParaRPr lang="en-US" sz="2400" dirty="0"/>
          </a:p>
        </p:txBody>
      </p:sp>
      <p:pic>
        <p:nvPicPr>
          <p:cNvPr id="13314" name="Picture 2" descr="http://www.jjmehta.com/images/ipod_shuffle_3gen_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0258"/>
          <a:stretch/>
        </p:blipFill>
        <p:spPr bwMode="auto">
          <a:xfrm>
            <a:off x="195943" y="2959599"/>
            <a:ext cx="566827" cy="35809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rot="5400000">
            <a:off x="1586205" y="154361"/>
            <a:ext cx="474417" cy="322769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Left Brace 22"/>
          <p:cNvSpPr/>
          <p:nvPr/>
        </p:nvSpPr>
        <p:spPr>
          <a:xfrm rot="5400000">
            <a:off x="5987321" y="-930921"/>
            <a:ext cx="474417" cy="539826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991126" y="1167788"/>
            <a:ext cx="1630888" cy="461665"/>
          </a:xfrm>
          <a:prstGeom prst="rect">
            <a:avLst/>
          </a:prstGeom>
          <a:noFill/>
        </p:spPr>
        <p:txBody>
          <a:bodyPr wrap="square" rtlCol="0">
            <a:spAutoFit/>
          </a:bodyPr>
          <a:lstStyle/>
          <a:p>
            <a:pPr algn="ctr"/>
            <a:r>
              <a:rPr lang="en-US" sz="2400" b="1" dirty="0" smtClean="0"/>
              <a:t>Touch </a:t>
            </a:r>
            <a:endParaRPr lang="en-US" sz="2400" b="1" dirty="0"/>
          </a:p>
        </p:txBody>
      </p:sp>
      <p:sp>
        <p:nvSpPr>
          <p:cNvPr id="24" name="TextBox 23"/>
          <p:cNvSpPr txBox="1"/>
          <p:nvPr/>
        </p:nvSpPr>
        <p:spPr>
          <a:xfrm>
            <a:off x="5441217" y="1167787"/>
            <a:ext cx="1630888" cy="461665"/>
          </a:xfrm>
          <a:prstGeom prst="rect">
            <a:avLst/>
          </a:prstGeom>
          <a:noFill/>
        </p:spPr>
        <p:txBody>
          <a:bodyPr wrap="square" rtlCol="0">
            <a:spAutoFit/>
          </a:bodyPr>
          <a:lstStyle/>
          <a:p>
            <a:pPr algn="ctr"/>
            <a:r>
              <a:rPr lang="en-US" sz="2400" b="1" dirty="0" smtClean="0"/>
              <a:t>“No” Touch </a:t>
            </a:r>
            <a:endParaRPr lang="en-US" sz="2400" b="1" dirty="0"/>
          </a:p>
        </p:txBody>
      </p:sp>
    </p:spTree>
    <p:extLst>
      <p:ext uri="{BB962C8B-B14F-4D97-AF65-F5344CB8AC3E}">
        <p14:creationId xmlns:p14="http://schemas.microsoft.com/office/powerpoint/2010/main" val="28868084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Grip vs. Gesture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3795394"/>
            <a:ext cx="71056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6" y="1390620"/>
            <a:ext cx="8208648" cy="204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7788" y="4739951"/>
            <a:ext cx="7948536" cy="1341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30220" y="1021288"/>
            <a:ext cx="1688841" cy="369332"/>
          </a:xfrm>
          <a:prstGeom prst="rect">
            <a:avLst/>
          </a:prstGeom>
          <a:noFill/>
        </p:spPr>
        <p:txBody>
          <a:bodyPr wrap="square" rtlCol="0">
            <a:spAutoFit/>
          </a:bodyPr>
          <a:lstStyle/>
          <a:p>
            <a:pPr algn="ctr"/>
            <a:r>
              <a:rPr lang="en-US" dirty="0" smtClean="0"/>
              <a:t>Raw</a:t>
            </a:r>
            <a:endParaRPr lang="en-US" dirty="0"/>
          </a:p>
        </p:txBody>
      </p:sp>
      <p:sp>
        <p:nvSpPr>
          <p:cNvPr id="9" name="TextBox 8"/>
          <p:cNvSpPr txBox="1"/>
          <p:nvPr/>
        </p:nvSpPr>
        <p:spPr>
          <a:xfrm>
            <a:off x="5853403" y="1028649"/>
            <a:ext cx="1688841" cy="369332"/>
          </a:xfrm>
          <a:prstGeom prst="rect">
            <a:avLst/>
          </a:prstGeom>
          <a:noFill/>
        </p:spPr>
        <p:txBody>
          <a:bodyPr wrap="square" rtlCol="0">
            <a:spAutoFit/>
          </a:bodyPr>
          <a:lstStyle/>
          <a:p>
            <a:pPr algn="ctr"/>
            <a:r>
              <a:rPr lang="en-US" dirty="0" smtClean="0"/>
              <a:t>Dynamic</a:t>
            </a:r>
            <a:endParaRPr lang="en-US" dirty="0"/>
          </a:p>
        </p:txBody>
      </p:sp>
    </p:spTree>
    <p:extLst>
      <p:ext uri="{BB962C8B-B14F-4D97-AF65-F5344CB8AC3E}">
        <p14:creationId xmlns:p14="http://schemas.microsoft.com/office/powerpoint/2010/main" val="29871698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591" y="16780"/>
            <a:ext cx="5721082" cy="615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8830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TPen_CHI11_FINAL.wmv">
            <a:hlinkClick r:id="" action="ppaction://media"/>
          </p:cNvPr>
          <p:cNvPicPr>
            <a:picLocks noGrp="1" noChangeAspect="1"/>
          </p:cNvPicPr>
          <p:nvPr>
            <p:ph idx="1"/>
            <a:videoFile r:link="rId1"/>
            <p:extLst>
              <p:ext uri="{DAA4B4D4-6D71-4841-9C94-3DE7FCFB9230}">
                <p14:media xmlns:p14="http://schemas.microsoft.com/office/powerpoint/2010/main" r:embed="rId2">
                  <p14:trim st="47672.1536" end="101845.0592"/>
                </p14:media>
              </p:ext>
            </p:extLst>
          </p:nvPr>
        </p:nvPicPr>
        <p:blipFill>
          <a:blip r:embed="rId4"/>
          <a:stretch>
            <a:fillRect/>
          </a:stretch>
        </p:blipFill>
        <p:spPr>
          <a:xfrm>
            <a:off x="0" y="-1"/>
            <a:ext cx="9144000" cy="6858601"/>
          </a:xfrm>
        </p:spPr>
      </p:pic>
    </p:spTree>
    <p:extLst>
      <p:ext uri="{BB962C8B-B14F-4D97-AF65-F5344CB8AC3E}">
        <p14:creationId xmlns:p14="http://schemas.microsoft.com/office/powerpoint/2010/main" val="41694703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Making a product</a:t>
            </a:r>
            <a:endParaRPr lang="en-US" dirty="0"/>
          </a:p>
        </p:txBody>
      </p:sp>
      <p:sp>
        <p:nvSpPr>
          <p:cNvPr id="5" name="Text Placeholder 4"/>
          <p:cNvSpPr>
            <a:spLocks noGrp="1"/>
          </p:cNvSpPr>
          <p:nvPr>
            <p:ph type="body" idx="1"/>
          </p:nvPr>
        </p:nvSpPr>
        <p:spPr/>
        <p:txBody>
          <a:bodyPr/>
          <a:lstStyle/>
          <a:p>
            <a:r>
              <a:rPr lang="en-US" dirty="0" smtClean="0"/>
              <a:t>Part 4</a:t>
            </a:r>
            <a:endParaRPr lang="en-US" dirty="0"/>
          </a:p>
        </p:txBody>
      </p:sp>
    </p:spTree>
    <p:extLst>
      <p:ext uri="{BB962C8B-B14F-4D97-AF65-F5344CB8AC3E}">
        <p14:creationId xmlns:p14="http://schemas.microsoft.com/office/powerpoint/2010/main" val="2596925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nvillar\Documents\Mesh\Writing\UIST 2009\paperImagesMouse20\all.jpg"/>
          <p:cNvPicPr>
            <a:picLocks noChangeAspect="1" noChangeArrowheads="1"/>
          </p:cNvPicPr>
          <p:nvPr/>
        </p:nvPicPr>
        <p:blipFill>
          <a:blip r:embed="rId2" cstate="print"/>
          <a:srcRect/>
          <a:stretch>
            <a:fillRect/>
          </a:stretch>
        </p:blipFill>
        <p:spPr bwMode="auto">
          <a:xfrm>
            <a:off x="76201" y="2287713"/>
            <a:ext cx="8959516" cy="2506878"/>
          </a:xfrm>
          <a:prstGeom prst="rect">
            <a:avLst/>
          </a:prstGeom>
          <a:noFill/>
          <a:effectLst/>
        </p:spPr>
      </p:pic>
      <p:sp>
        <p:nvSpPr>
          <p:cNvPr id="9" name="Rectangle 8"/>
          <p:cNvSpPr/>
          <p:nvPr/>
        </p:nvSpPr>
        <p:spPr>
          <a:xfrm>
            <a:off x="2037348" y="1908996"/>
            <a:ext cx="2084640" cy="334879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9083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hkuja\Documents\KeyShot\Renderings\VITA_SHELL_0520.1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233"/>
          <a:stretch/>
        </p:blipFill>
        <p:spPr bwMode="auto">
          <a:xfrm>
            <a:off x="0" y="1528012"/>
            <a:ext cx="9144000" cy="4647148"/>
          </a:xfrm>
          <a:prstGeom prst="rect">
            <a:avLst/>
          </a:prstGeom>
          <a:noFill/>
        </p:spPr>
      </p:pic>
      <p:sp>
        <p:nvSpPr>
          <p:cNvPr id="5" name="Content Placeholder 2"/>
          <p:cNvSpPr txBox="1">
            <a:spLocks/>
          </p:cNvSpPr>
          <p:nvPr/>
        </p:nvSpPr>
        <p:spPr>
          <a:xfrm>
            <a:off x="582706" y="831273"/>
            <a:ext cx="4808626" cy="1700429"/>
          </a:xfrm>
          <a:prstGeom prst="rect">
            <a:avLst/>
          </a:prstGeom>
        </p:spPr>
        <p:txBody>
          <a:bodyPr vert="horz" lIns="91416" tIns="45708" rIns="91416" bIns="45708" rtlCol="0">
            <a:noAutofit/>
          </a:bodyPr>
          <a:lstStyle/>
          <a:p>
            <a:pPr>
              <a:spcBef>
                <a:spcPct val="20000"/>
              </a:spcBef>
              <a:defRPr/>
            </a:pPr>
            <a:r>
              <a:rPr lang="en-US" sz="3000" b="1" dirty="0">
                <a:solidFill>
                  <a:schemeClr val="tx1">
                    <a:lumMod val="50000"/>
                    <a:lumOff val="50000"/>
                  </a:schemeClr>
                </a:solidFill>
                <a:latin typeface="Arial" pitchFamily="34" charset="0"/>
                <a:cs typeface="Arial" pitchFamily="34" charset="0"/>
              </a:rPr>
              <a:t/>
            </a:r>
            <a:br>
              <a:rPr lang="en-US" sz="3000" b="1" dirty="0">
                <a:solidFill>
                  <a:schemeClr val="tx1">
                    <a:lumMod val="50000"/>
                    <a:lumOff val="50000"/>
                  </a:schemeClr>
                </a:solidFill>
                <a:latin typeface="Arial" pitchFamily="34" charset="0"/>
                <a:cs typeface="Arial" pitchFamily="34" charset="0"/>
              </a:rPr>
            </a:br>
            <a:r>
              <a:rPr lang="en-US" sz="2000" i="1" dirty="0">
                <a:solidFill>
                  <a:schemeClr val="tx1">
                    <a:lumMod val="50000"/>
                    <a:lumOff val="50000"/>
                  </a:schemeClr>
                </a:solidFill>
                <a:latin typeface="Arial" pitchFamily="34" charset="0"/>
                <a:cs typeface="Arial" pitchFamily="34" charset="0"/>
              </a:rPr>
              <a:t>Combines the virtues of a mouse with the rich natural language of gesture, bringing multi-touch gestures to Windows 7.</a:t>
            </a:r>
            <a:endParaRPr lang="en-US" sz="3000" dirty="0">
              <a:solidFill>
                <a:schemeClr val="tx1">
                  <a:lumMod val="50000"/>
                  <a:lumOff val="50000"/>
                </a:schemeClr>
              </a:solidFill>
              <a:latin typeface="Arial" pitchFamily="34" charset="0"/>
              <a:cs typeface="Arial" pitchFamily="34" charset="0"/>
            </a:endParaRPr>
          </a:p>
          <a:p>
            <a:pPr>
              <a:spcBef>
                <a:spcPct val="20000"/>
              </a:spcBef>
              <a:defRPr/>
            </a:pPr>
            <a:endParaRPr lang="en-US" sz="3000" dirty="0">
              <a:solidFill>
                <a:schemeClr val="tx1">
                  <a:lumMod val="50000"/>
                  <a:lumOff val="50000"/>
                </a:schemeClr>
              </a:solidFill>
              <a:latin typeface="Arial" pitchFamily="34" charset="0"/>
              <a:cs typeface="Arial" pitchFamily="34" charset="0"/>
            </a:endParaRPr>
          </a:p>
        </p:txBody>
      </p:sp>
      <p:sp>
        <p:nvSpPr>
          <p:cNvPr id="4" name="Title 3"/>
          <p:cNvSpPr>
            <a:spLocks noGrp="1"/>
          </p:cNvSpPr>
          <p:nvPr>
            <p:ph type="title"/>
          </p:nvPr>
        </p:nvSpPr>
        <p:spPr/>
        <p:txBody>
          <a:bodyPr>
            <a:normAutofit/>
          </a:bodyPr>
          <a:lstStyle/>
          <a:p>
            <a:r>
              <a:rPr lang="en-US" dirty="0" smtClean="0"/>
              <a:t>Microsoft Touch Mouse</a:t>
            </a:r>
            <a:endParaRPr lang="en-US" dirty="0"/>
          </a:p>
        </p:txBody>
      </p:sp>
    </p:spTree>
    <p:extLst>
      <p:ext uri="{BB962C8B-B14F-4D97-AF65-F5344CB8AC3E}">
        <p14:creationId xmlns:p14="http://schemas.microsoft.com/office/powerpoint/2010/main" val="24196044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“Product Vision Lead” (?!?)</a:t>
            </a:r>
          </a:p>
          <a:p>
            <a:pPr lvl="1"/>
            <a:r>
              <a:rPr lang="en-US" dirty="0"/>
              <a:t>Control end-to-end experience </a:t>
            </a:r>
          </a:p>
          <a:p>
            <a:pPr lvl="1"/>
            <a:r>
              <a:rPr lang="en-US" dirty="0" smtClean="0"/>
              <a:t>Design </a:t>
            </a:r>
            <a:r>
              <a:rPr lang="en-US" dirty="0"/>
              <a:t>contact tracking and gesture recognition </a:t>
            </a:r>
            <a:r>
              <a:rPr lang="en-US" dirty="0" smtClean="0"/>
              <a:t>algorithms</a:t>
            </a:r>
          </a:p>
          <a:p>
            <a:endParaRPr lang="en-US" dirty="0" smtClean="0"/>
          </a:p>
        </p:txBody>
      </p:sp>
      <p:sp>
        <p:nvSpPr>
          <p:cNvPr id="3" name="Title 2"/>
          <p:cNvSpPr>
            <a:spLocks noGrp="1"/>
          </p:cNvSpPr>
          <p:nvPr>
            <p:ph type="title"/>
          </p:nvPr>
        </p:nvSpPr>
        <p:spPr/>
        <p:txBody>
          <a:bodyPr>
            <a:normAutofit/>
          </a:bodyPr>
          <a:lstStyle/>
          <a:p>
            <a:r>
              <a:rPr lang="en-US" dirty="0" smtClean="0"/>
              <a:t>My role…</a:t>
            </a:r>
            <a:endParaRPr lang="en-US" dirty="0"/>
          </a:p>
        </p:txBody>
      </p:sp>
    </p:spTree>
    <p:extLst>
      <p:ext uri="{BB962C8B-B14F-4D97-AF65-F5344CB8AC3E}">
        <p14:creationId xmlns:p14="http://schemas.microsoft.com/office/powerpoint/2010/main" val="10029856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4470" y="1356451"/>
            <a:ext cx="3272118" cy="4504056"/>
            <a:chOff x="5486400" y="1871546"/>
            <a:chExt cx="5267546" cy="6605948"/>
          </a:xfrm>
        </p:grpSpPr>
        <p:pic>
          <p:nvPicPr>
            <p:cNvPr id="8199" name="Picture 7" descr="D:\Sync\GestureMouse\HandIllustrations\Unlabeled\400x400Hands-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71546"/>
              <a:ext cx="5267546" cy="6105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33664" y="7719132"/>
              <a:ext cx="2773018" cy="758362"/>
            </a:xfrm>
            <a:prstGeom prst="rect">
              <a:avLst/>
            </a:prstGeom>
            <a:noFill/>
          </p:spPr>
          <p:txBody>
            <a:bodyPr wrap="square" lIns="146304" tIns="73152" rIns="146304" bIns="73152" rtlCol="0">
              <a:spAutoFit/>
            </a:bodyPr>
            <a:lstStyle/>
            <a:p>
              <a:pPr algn="ctr"/>
              <a:r>
                <a:rPr lang="en-US" sz="2400" b="1" dirty="0"/>
                <a:t>Grip</a:t>
              </a:r>
            </a:p>
          </p:txBody>
        </p:sp>
      </p:grpSp>
      <p:grpSp>
        <p:nvGrpSpPr>
          <p:cNvPr id="8" name="Group 7"/>
          <p:cNvGrpSpPr/>
          <p:nvPr/>
        </p:nvGrpSpPr>
        <p:grpSpPr>
          <a:xfrm>
            <a:off x="2555301" y="1336889"/>
            <a:ext cx="3675170" cy="4576240"/>
            <a:chOff x="7880664" y="1923599"/>
            <a:chExt cx="5790589" cy="6711819"/>
          </a:xfrm>
        </p:grpSpPr>
        <p:pic>
          <p:nvPicPr>
            <p:cNvPr id="8198" name="Picture 6" descr="D:\Sync\GestureMouse\HandIllustrations\Unlabeled\400x400Hands-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664" y="1923599"/>
              <a:ext cx="5790589" cy="67118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454844" y="7719133"/>
              <a:ext cx="2803609" cy="758362"/>
            </a:xfrm>
            <a:prstGeom prst="rect">
              <a:avLst/>
            </a:prstGeom>
            <a:noFill/>
          </p:spPr>
          <p:txBody>
            <a:bodyPr wrap="square" lIns="146304" tIns="73152" rIns="146304" bIns="73152" rtlCol="0">
              <a:spAutoFit/>
            </a:bodyPr>
            <a:lstStyle/>
            <a:p>
              <a:pPr algn="ctr"/>
              <a:r>
                <a:rPr lang="en-US" sz="2400" b="1" dirty="0"/>
                <a:t>Click</a:t>
              </a:r>
            </a:p>
          </p:txBody>
        </p:sp>
      </p:grpSp>
      <p:grpSp>
        <p:nvGrpSpPr>
          <p:cNvPr id="9" name="Group 8"/>
          <p:cNvGrpSpPr/>
          <p:nvPr/>
        </p:nvGrpSpPr>
        <p:grpSpPr>
          <a:xfrm>
            <a:off x="5737412" y="1626208"/>
            <a:ext cx="3361765" cy="4162885"/>
            <a:chOff x="10837176" y="2384821"/>
            <a:chExt cx="5267546" cy="6105565"/>
          </a:xfrm>
        </p:grpSpPr>
        <p:pic>
          <p:nvPicPr>
            <p:cNvPr id="8197" name="Picture 5" descr="D:\Sync\GestureMouse\HandIllustrations\Unlabeled\400x400Hands-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65351">
              <a:off x="10418166" y="2803831"/>
              <a:ext cx="6105565" cy="52675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731444" y="7719132"/>
              <a:ext cx="2235398" cy="758362"/>
            </a:xfrm>
            <a:prstGeom prst="rect">
              <a:avLst/>
            </a:prstGeom>
            <a:noFill/>
          </p:spPr>
          <p:txBody>
            <a:bodyPr wrap="square" lIns="146304" tIns="73152" rIns="146304" bIns="73152" rtlCol="0">
              <a:spAutoFit/>
            </a:bodyPr>
            <a:lstStyle/>
            <a:p>
              <a:pPr algn="ctr"/>
              <a:r>
                <a:rPr lang="en-US" sz="2400" b="1" dirty="0"/>
                <a:t>Gesture</a:t>
              </a:r>
            </a:p>
          </p:txBody>
        </p:sp>
      </p:grpSp>
      <p:sp>
        <p:nvSpPr>
          <p:cNvPr id="3" name="Title 2"/>
          <p:cNvSpPr>
            <a:spLocks noGrp="1"/>
          </p:cNvSpPr>
          <p:nvPr>
            <p:ph type="title"/>
          </p:nvPr>
        </p:nvSpPr>
        <p:spPr/>
        <p:txBody>
          <a:bodyPr>
            <a:normAutofit/>
          </a:bodyPr>
          <a:lstStyle/>
          <a:p>
            <a:r>
              <a:rPr lang="en-US" dirty="0" smtClean="0"/>
              <a:t>Great mouse +</a:t>
            </a:r>
            <a:endParaRPr lang="en-US" dirty="0"/>
          </a:p>
        </p:txBody>
      </p:sp>
    </p:spTree>
    <p:extLst>
      <p:ext uri="{BB962C8B-B14F-4D97-AF65-F5344CB8AC3E}">
        <p14:creationId xmlns:p14="http://schemas.microsoft.com/office/powerpoint/2010/main" val="36575424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the right form</a:t>
            </a:r>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81" b="10954"/>
          <a:stretch/>
        </p:blipFill>
        <p:spPr bwMode="auto">
          <a:xfrm>
            <a:off x="197200" y="1003153"/>
            <a:ext cx="8754873" cy="5085920"/>
          </a:xfrm>
          <a:prstGeom prst="rect">
            <a:avLst/>
          </a:prstGeom>
          <a:noFill/>
          <a:ln w="9525">
            <a:noFill/>
            <a:miter lim="800000"/>
            <a:headEnd/>
            <a:tailEnd/>
          </a:ln>
        </p:spPr>
      </p:pic>
    </p:spTree>
    <p:extLst>
      <p:ext uri="{BB962C8B-B14F-4D97-AF65-F5344CB8AC3E}">
        <p14:creationId xmlns:p14="http://schemas.microsoft.com/office/powerpoint/2010/main" val="28127703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sers\chkuja\Documents\PROJECTS\VITA\0.3\UR\Vita_Lineu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825" y="1775824"/>
            <a:ext cx="7832725" cy="3103562"/>
          </a:xfrm>
          <a:prstGeom prst="rect">
            <a:avLst/>
          </a:prstGeom>
          <a:noFill/>
        </p:spPr>
      </p:pic>
      <p:sp>
        <p:nvSpPr>
          <p:cNvPr id="2" name="Title 1"/>
          <p:cNvSpPr>
            <a:spLocks noGrp="1"/>
          </p:cNvSpPr>
          <p:nvPr>
            <p:ph type="title"/>
          </p:nvPr>
        </p:nvSpPr>
        <p:spPr/>
        <p:txBody>
          <a:bodyPr/>
          <a:lstStyle/>
          <a:p>
            <a:r>
              <a:rPr lang="en-US" dirty="0" smtClean="0"/>
              <a:t>Form explorations</a:t>
            </a:r>
            <a:endParaRPr lang="en-US" dirty="0"/>
          </a:p>
        </p:txBody>
      </p:sp>
    </p:spTree>
    <p:extLst>
      <p:ext uri="{BB962C8B-B14F-4D97-AF65-F5344CB8AC3E}">
        <p14:creationId xmlns:p14="http://schemas.microsoft.com/office/powerpoint/2010/main" val="7585493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6600" b="1" dirty="0" smtClean="0"/>
              <a:t>Why “no” touch?</a:t>
            </a:r>
            <a:endParaRPr lang="en-US" sz="6600" b="1" dirty="0"/>
          </a:p>
        </p:txBody>
      </p:sp>
    </p:spTree>
    <p:extLst>
      <p:ext uri="{BB962C8B-B14F-4D97-AF65-F5344CB8AC3E}">
        <p14:creationId xmlns:p14="http://schemas.microsoft.com/office/powerpoint/2010/main" val="11168595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 lineage</a:t>
            </a:r>
            <a:endParaRPr lang="en-US" dirty="0"/>
          </a:p>
        </p:txBody>
      </p:sp>
      <p:pic>
        <p:nvPicPr>
          <p:cNvPr id="7" name="Picture 6" descr="arcLineup2.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740665"/>
            <a:ext cx="9144000" cy="3628524"/>
          </a:xfrm>
          <a:prstGeom prst="rect">
            <a:avLst/>
          </a:prstGeom>
        </p:spPr>
      </p:pic>
      <p:grpSp>
        <p:nvGrpSpPr>
          <p:cNvPr id="8" name="Group 7"/>
          <p:cNvGrpSpPr/>
          <p:nvPr/>
        </p:nvGrpSpPr>
        <p:grpSpPr>
          <a:xfrm>
            <a:off x="344245" y="5453350"/>
            <a:ext cx="8799755" cy="800219"/>
            <a:chOff x="1763889" y="1702164"/>
            <a:chExt cx="13147494" cy="1173655"/>
          </a:xfrm>
        </p:grpSpPr>
        <p:sp>
          <p:nvSpPr>
            <p:cNvPr id="9" name="TextBox 8"/>
            <p:cNvSpPr txBox="1"/>
            <p:nvPr/>
          </p:nvSpPr>
          <p:spPr>
            <a:xfrm>
              <a:off x="1763889" y="1709877"/>
              <a:ext cx="3102037" cy="661720"/>
            </a:xfrm>
            <a:prstGeom prst="rect">
              <a:avLst/>
            </a:prstGeom>
            <a:noFill/>
          </p:spPr>
          <p:txBody>
            <a:bodyPr wrap="square" lIns="91440" tIns="45720" rIns="91440" bIns="45720" rtlCol="0">
              <a:spAutoFit/>
            </a:bodyPr>
            <a:lstStyle/>
            <a:p>
              <a:pPr algn="ctr"/>
              <a:r>
                <a:rPr lang="en-US" sz="2300" b="1" dirty="0"/>
                <a:t>Arc Mouse</a:t>
              </a:r>
            </a:p>
          </p:txBody>
        </p:sp>
        <p:sp>
          <p:nvSpPr>
            <p:cNvPr id="10" name="TextBox 9"/>
            <p:cNvSpPr txBox="1"/>
            <p:nvPr/>
          </p:nvSpPr>
          <p:spPr>
            <a:xfrm>
              <a:off x="5907874" y="1704330"/>
              <a:ext cx="3733800" cy="661720"/>
            </a:xfrm>
            <a:prstGeom prst="rect">
              <a:avLst/>
            </a:prstGeom>
            <a:noFill/>
          </p:spPr>
          <p:txBody>
            <a:bodyPr wrap="square" lIns="91440" tIns="45720" rIns="91440" bIns="45720" rtlCol="0">
              <a:spAutoFit/>
            </a:bodyPr>
            <a:lstStyle/>
            <a:p>
              <a:pPr algn="ctr"/>
              <a:r>
                <a:rPr lang="en-US" sz="2300" b="1" dirty="0"/>
                <a:t>Arc Touch</a:t>
              </a:r>
            </a:p>
          </p:txBody>
        </p:sp>
        <p:sp>
          <p:nvSpPr>
            <p:cNvPr id="11" name="TextBox 10"/>
            <p:cNvSpPr txBox="1"/>
            <p:nvPr/>
          </p:nvSpPr>
          <p:spPr>
            <a:xfrm>
              <a:off x="9882764" y="1702164"/>
              <a:ext cx="5028619" cy="1173655"/>
            </a:xfrm>
            <a:prstGeom prst="rect">
              <a:avLst/>
            </a:prstGeom>
            <a:noFill/>
          </p:spPr>
          <p:txBody>
            <a:bodyPr wrap="square" lIns="91440" tIns="45720" rIns="91440" bIns="45720" rtlCol="0">
              <a:spAutoFit/>
            </a:bodyPr>
            <a:lstStyle/>
            <a:p>
              <a:pPr algn="ctr"/>
              <a:r>
                <a:rPr lang="en-US" sz="2300" b="1" dirty="0"/>
                <a:t>Microsoft Touch Mouse</a:t>
              </a:r>
              <a:br>
                <a:rPr lang="en-US" sz="2300" b="1" dirty="0"/>
              </a:br>
              <a:endParaRPr lang="en-US" sz="2300" b="1" dirty="0"/>
            </a:p>
          </p:txBody>
        </p:sp>
      </p:grpSp>
    </p:spTree>
    <p:extLst>
      <p:ext uri="{BB962C8B-B14F-4D97-AF65-F5344CB8AC3E}">
        <p14:creationId xmlns:p14="http://schemas.microsoft.com/office/powerpoint/2010/main" val="15838034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Curved Wireless Capacitive Sensor</a:t>
            </a:r>
            <a:endParaRPr lang="en-US" dirty="0"/>
          </a:p>
        </p:txBody>
      </p:sp>
      <p:sp>
        <p:nvSpPr>
          <p:cNvPr id="4" name="Date Placeholder 3"/>
          <p:cNvSpPr>
            <a:spLocks noGrp="1"/>
          </p:cNvSpPr>
          <p:nvPr>
            <p:ph type="dt" sz="half" idx="10"/>
          </p:nvPr>
        </p:nvSpPr>
        <p:spPr/>
        <p:txBody>
          <a:bodyPr lIns="57150" tIns="28575" rIns="57150" bIns="28575"/>
          <a:lstStyle/>
          <a:p>
            <a:fld id="{53E26534-E6C4-47E7-AACB-6DB2AEECAD55}" type="datetime1">
              <a:rPr lang="en-US" smtClean="0"/>
              <a:t>5/26/2011</a:t>
            </a:fld>
            <a:endParaRPr lang="en-US" dirty="0"/>
          </a:p>
        </p:txBody>
      </p:sp>
      <p:sp>
        <p:nvSpPr>
          <p:cNvPr id="5" name="Footer Placeholder 4"/>
          <p:cNvSpPr>
            <a:spLocks noGrp="1"/>
          </p:cNvSpPr>
          <p:nvPr>
            <p:ph type="ftr" sz="quarter" idx="11"/>
          </p:nvPr>
        </p:nvSpPr>
        <p:spPr/>
        <p:txBody>
          <a:bodyPr lIns="57150" tIns="28575" rIns="57150" bIns="28575"/>
          <a:lstStyle/>
          <a:p>
            <a:r>
              <a:rPr lang="en-US" smtClean="0"/>
              <a:t>Microsoft Confidential</a:t>
            </a:r>
            <a:endParaRPr lang="en-US" dirty="0"/>
          </a:p>
        </p:txBody>
      </p:sp>
      <p:pic>
        <p:nvPicPr>
          <p:cNvPr id="6" name="Picture 5" descr="2010-09-03 09-54-01.328.jpg"/>
          <p:cNvPicPr>
            <a:picLocks noChangeAspect="1"/>
          </p:cNvPicPr>
          <p:nvPr/>
        </p:nvPicPr>
        <p:blipFill rotWithShape="1">
          <a:blip r:embed="rId2" cstate="print"/>
          <a:srcRect l="9554" r="10483"/>
          <a:stretch/>
        </p:blipFill>
        <p:spPr>
          <a:xfrm>
            <a:off x="4616823" y="1974273"/>
            <a:ext cx="4122318" cy="3361178"/>
          </a:xfrm>
          <a:prstGeom prst="rect">
            <a:avLst/>
          </a:prstGeom>
        </p:spPr>
      </p:pic>
      <p:pic>
        <p:nvPicPr>
          <p:cNvPr id="7" name="Picture 6" descr="2010-09-03 09-52-16.104.jpg"/>
          <p:cNvPicPr>
            <a:picLocks noChangeAspect="1"/>
          </p:cNvPicPr>
          <p:nvPr/>
        </p:nvPicPr>
        <p:blipFill rotWithShape="1">
          <a:blip r:embed="rId3" cstate="print"/>
          <a:srcRect l="16165" r="10277"/>
          <a:stretch/>
        </p:blipFill>
        <p:spPr>
          <a:xfrm>
            <a:off x="463615" y="1973320"/>
            <a:ext cx="3797772" cy="3366128"/>
          </a:xfrm>
          <a:prstGeom prst="rect">
            <a:avLst/>
          </a:prstGeom>
        </p:spPr>
      </p:pic>
    </p:spTree>
    <p:extLst>
      <p:ext uri="{BB962C8B-B14F-4D97-AF65-F5344CB8AC3E}">
        <p14:creationId xmlns:p14="http://schemas.microsoft.com/office/powerpoint/2010/main" val="1260965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41" b="8334"/>
          <a:stretch/>
        </p:blipFill>
        <p:spPr bwMode="auto">
          <a:xfrm>
            <a:off x="1" y="1178804"/>
            <a:ext cx="9143066" cy="567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252882"/>
            <a:ext cx="9144000" cy="605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82047" tIns="41024" rIns="82047" bIns="41024" spcCol="0" rtlCol="0" anchor="ctr"/>
          <a:lstStyle/>
          <a:p>
            <a:pPr algn="ctr"/>
            <a:endParaRPr lang="en-US" dirty="0">
              <a:solidFill>
                <a:prstClr val="white"/>
              </a:solidFill>
            </a:endParaRPr>
          </a:p>
        </p:txBody>
      </p:sp>
      <p:pic>
        <p:nvPicPr>
          <p:cNvPr id="9" name="Picture 8" descr="ms-logo_bL_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311" y="6532043"/>
            <a:ext cx="917395" cy="173138"/>
          </a:xfrm>
          <a:prstGeom prst="rect">
            <a:avLst/>
          </a:prstGeom>
        </p:spPr>
      </p:pic>
      <p:sp>
        <p:nvSpPr>
          <p:cNvPr id="11" name="TextBox 10"/>
          <p:cNvSpPr txBox="1"/>
          <p:nvPr/>
        </p:nvSpPr>
        <p:spPr>
          <a:xfrm>
            <a:off x="403412" y="1813089"/>
            <a:ext cx="2327756" cy="636847"/>
          </a:xfrm>
          <a:prstGeom prst="rect">
            <a:avLst/>
          </a:prstGeom>
          <a:noFill/>
        </p:spPr>
        <p:txBody>
          <a:bodyPr wrap="square" lIns="82047" tIns="41024" rIns="82047" bIns="41024" rtlCol="0">
            <a:spAutoFit/>
          </a:bodyPr>
          <a:lstStyle/>
          <a:p>
            <a:r>
              <a:rPr lang="en-US" dirty="0">
                <a:solidFill>
                  <a:prstClr val="black">
                    <a:lumMod val="75000"/>
                    <a:lumOff val="25000"/>
                  </a:prstClr>
                </a:solidFill>
                <a:latin typeface="Arial" pitchFamily="34" charset="0"/>
                <a:cs typeface="Arial" pitchFamily="34" charset="0"/>
              </a:rPr>
              <a:t>1 FINGER</a:t>
            </a:r>
          </a:p>
          <a:p>
            <a:r>
              <a:rPr lang="en-US" b="1" dirty="0">
                <a:solidFill>
                  <a:prstClr val="black">
                    <a:lumMod val="75000"/>
                    <a:lumOff val="25000"/>
                  </a:prstClr>
                </a:solidFill>
                <a:latin typeface="Arial" pitchFamily="34" charset="0"/>
                <a:cs typeface="Arial" pitchFamily="34" charset="0"/>
              </a:rPr>
              <a:t>Manage documents</a:t>
            </a:r>
          </a:p>
        </p:txBody>
      </p:sp>
      <p:sp>
        <p:nvSpPr>
          <p:cNvPr id="12" name="TextBox 11"/>
          <p:cNvSpPr txBox="1"/>
          <p:nvPr/>
        </p:nvSpPr>
        <p:spPr>
          <a:xfrm>
            <a:off x="3765177" y="1813089"/>
            <a:ext cx="2151529" cy="636847"/>
          </a:xfrm>
          <a:prstGeom prst="rect">
            <a:avLst/>
          </a:prstGeom>
          <a:noFill/>
        </p:spPr>
        <p:txBody>
          <a:bodyPr wrap="square" lIns="82047" tIns="41024" rIns="82047" bIns="41024" rtlCol="0">
            <a:spAutoFit/>
          </a:bodyPr>
          <a:lstStyle/>
          <a:p>
            <a:r>
              <a:rPr lang="en-US" dirty="0">
                <a:solidFill>
                  <a:prstClr val="black">
                    <a:lumMod val="75000"/>
                    <a:lumOff val="25000"/>
                  </a:prstClr>
                </a:solidFill>
                <a:latin typeface="Arial" pitchFamily="34" charset="0"/>
                <a:cs typeface="Arial" pitchFamily="34" charset="0"/>
              </a:rPr>
              <a:t>2 FINGERS</a:t>
            </a:r>
          </a:p>
          <a:p>
            <a:r>
              <a:rPr lang="en-US" b="1" dirty="0">
                <a:solidFill>
                  <a:prstClr val="black">
                    <a:lumMod val="75000"/>
                    <a:lumOff val="25000"/>
                  </a:prstClr>
                </a:solidFill>
                <a:latin typeface="Arial" pitchFamily="34" charset="0"/>
                <a:cs typeface="Arial" pitchFamily="34" charset="0"/>
              </a:rPr>
              <a:t>Manage windows</a:t>
            </a:r>
          </a:p>
        </p:txBody>
      </p:sp>
      <p:sp>
        <p:nvSpPr>
          <p:cNvPr id="13" name="TextBox 12"/>
          <p:cNvSpPr txBox="1"/>
          <p:nvPr/>
        </p:nvSpPr>
        <p:spPr>
          <a:xfrm>
            <a:off x="7126941" y="1813089"/>
            <a:ext cx="2151529" cy="636847"/>
          </a:xfrm>
          <a:prstGeom prst="rect">
            <a:avLst/>
          </a:prstGeom>
          <a:noFill/>
        </p:spPr>
        <p:txBody>
          <a:bodyPr wrap="square" lIns="82047" tIns="41024" rIns="82047" bIns="41024" rtlCol="0">
            <a:spAutoFit/>
          </a:bodyPr>
          <a:lstStyle/>
          <a:p>
            <a:r>
              <a:rPr lang="en-US" dirty="0">
                <a:solidFill>
                  <a:prstClr val="black">
                    <a:lumMod val="75000"/>
                    <a:lumOff val="25000"/>
                  </a:prstClr>
                </a:solidFill>
                <a:latin typeface="Arial" pitchFamily="34" charset="0"/>
                <a:cs typeface="Arial" pitchFamily="34" charset="0"/>
              </a:rPr>
              <a:t>3 FINGERS</a:t>
            </a:r>
          </a:p>
          <a:p>
            <a:r>
              <a:rPr lang="en-US" b="1" dirty="0">
                <a:solidFill>
                  <a:prstClr val="black">
                    <a:lumMod val="75000"/>
                    <a:lumOff val="25000"/>
                  </a:prstClr>
                </a:solidFill>
                <a:latin typeface="Arial" pitchFamily="34" charset="0"/>
                <a:cs typeface="Arial" pitchFamily="34" charset="0"/>
              </a:rPr>
              <a:t>Manage desktop</a:t>
            </a:r>
          </a:p>
        </p:txBody>
      </p:sp>
      <p:sp>
        <p:nvSpPr>
          <p:cNvPr id="14" name="Rectangle 2"/>
          <p:cNvSpPr txBox="1">
            <a:spLocks noChangeArrowheads="1"/>
          </p:cNvSpPr>
          <p:nvPr/>
        </p:nvSpPr>
        <p:spPr>
          <a:xfrm>
            <a:off x="582706" y="987136"/>
            <a:ext cx="8202706" cy="1818409"/>
          </a:xfrm>
          <a:prstGeom prst="rect">
            <a:avLst/>
          </a:prstGeom>
        </p:spPr>
        <p:txBody>
          <a:bodyPr vert="horz" lIns="91416" tIns="45708" rIns="91416" bIns="45708" rtlCol="0" anchor="t">
            <a:normAutofit/>
          </a:bodyPr>
          <a:lstStyle>
            <a:lvl1pPr algn="ctr" defTabSz="1462668" rtl="0" eaLnBrk="1" latinLnBrk="0" hangingPunct="1">
              <a:spcBef>
                <a:spcPct val="0"/>
              </a:spcBef>
              <a:buNone/>
              <a:defRPr sz="7000" kern="1200">
                <a:solidFill>
                  <a:schemeClr val="tx1"/>
                </a:solidFill>
                <a:latin typeface="+mj-lt"/>
                <a:ea typeface="+mj-ea"/>
                <a:cs typeface="+mj-cs"/>
              </a:defRPr>
            </a:lvl1pPr>
          </a:lstStyle>
          <a:p>
            <a:pPr algn="l"/>
            <a:endParaRPr lang="en-US" altLang="zh-CN" sz="3000" dirty="0">
              <a:solidFill>
                <a:prstClr val="black">
                  <a:lumMod val="65000"/>
                  <a:lumOff val="35000"/>
                </a:prstClr>
              </a:solidFill>
              <a:latin typeface="Arial" pitchFamily="34" charset="0"/>
              <a:cs typeface="Arial" pitchFamily="34" charset="0"/>
            </a:endParaRPr>
          </a:p>
        </p:txBody>
      </p:sp>
      <p:sp>
        <p:nvSpPr>
          <p:cNvPr id="4" name="Title 3"/>
          <p:cNvSpPr>
            <a:spLocks noGrp="1"/>
          </p:cNvSpPr>
          <p:nvPr>
            <p:ph type="title"/>
          </p:nvPr>
        </p:nvSpPr>
        <p:spPr/>
        <p:txBody>
          <a:bodyPr/>
          <a:lstStyle/>
          <a:p>
            <a:r>
              <a:rPr lang="en-US" dirty="0" smtClean="0"/>
              <a:t>Gesture vocabulary</a:t>
            </a:r>
            <a:endParaRPr lang="en-US" dirty="0"/>
          </a:p>
        </p:txBody>
      </p:sp>
    </p:spTree>
    <p:extLst>
      <p:ext uri="{BB962C8B-B14F-4D97-AF65-F5344CB8AC3E}">
        <p14:creationId xmlns:p14="http://schemas.microsoft.com/office/powerpoint/2010/main" val="35333990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41" y="3738903"/>
            <a:ext cx="4394276" cy="208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6"/>
          <p:cNvGrpSpPr/>
          <p:nvPr/>
        </p:nvGrpSpPr>
        <p:grpSpPr>
          <a:xfrm>
            <a:off x="89647" y="1647761"/>
            <a:ext cx="4572504" cy="1990851"/>
            <a:chOff x="8534400" y="1371600"/>
            <a:chExt cx="6381750" cy="266700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371600"/>
              <a:ext cx="6381750" cy="26670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1600" y="1828800"/>
              <a:ext cx="1448782" cy="2081213"/>
            </a:xfrm>
            <a:prstGeom prst="rect">
              <a:avLst/>
            </a:prstGeom>
            <a:noFill/>
            <a:ln w="9525">
              <a:noFill/>
              <a:miter lim="800000"/>
              <a:headEnd/>
              <a:tailEnd/>
            </a:ln>
          </p:spPr>
        </p:pic>
      </p:grpSp>
      <p:grpSp>
        <p:nvGrpSpPr>
          <p:cNvPr id="5" name="Group 18"/>
          <p:cNvGrpSpPr/>
          <p:nvPr/>
        </p:nvGrpSpPr>
        <p:grpSpPr>
          <a:xfrm>
            <a:off x="4506846" y="1759787"/>
            <a:ext cx="4538379" cy="1990851"/>
            <a:chOff x="8534400" y="3695700"/>
            <a:chExt cx="6334125" cy="2667000"/>
          </a:xfrm>
        </p:grpSpPr>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3695700"/>
              <a:ext cx="6334125" cy="2667000"/>
            </a:xfrm>
            <a:prstGeom prst="rect">
              <a:avLst/>
            </a:prstGeom>
            <a:noFill/>
            <a:ln w="9525">
              <a:noFill/>
              <a:miter lim="800000"/>
              <a:headEnd/>
              <a:tailEnd/>
            </a:ln>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0" y="3962400"/>
              <a:ext cx="1371600" cy="2209800"/>
            </a:xfrm>
            <a:prstGeom prst="rect">
              <a:avLst/>
            </a:prstGeom>
            <a:noFill/>
            <a:ln w="9525">
              <a:noFill/>
              <a:miter lim="800000"/>
              <a:headEnd/>
              <a:tailEnd/>
            </a:ln>
          </p:spPr>
        </p:pic>
      </p:grpSp>
      <p:grpSp>
        <p:nvGrpSpPr>
          <p:cNvPr id="6" name="Group 15"/>
          <p:cNvGrpSpPr/>
          <p:nvPr/>
        </p:nvGrpSpPr>
        <p:grpSpPr>
          <a:xfrm>
            <a:off x="4547841" y="3859289"/>
            <a:ext cx="4565679" cy="1933971"/>
            <a:chOff x="8534400" y="5257800"/>
            <a:chExt cx="6372225" cy="2590800"/>
          </a:xfrm>
        </p:grpSpPr>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400" y="5257800"/>
              <a:ext cx="6372225" cy="2590800"/>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4476" y="5663663"/>
              <a:ext cx="1228724" cy="2095500"/>
            </a:xfrm>
            <a:prstGeom prst="rect">
              <a:avLst/>
            </a:prstGeom>
            <a:noFill/>
            <a:ln w="9525">
              <a:noFill/>
              <a:miter lim="800000"/>
              <a:headEnd/>
              <a:tailEnd/>
            </a:ln>
          </p:spPr>
        </p:pic>
      </p:grpSp>
      <p:sp>
        <p:nvSpPr>
          <p:cNvPr id="9" name="Title 8"/>
          <p:cNvSpPr>
            <a:spLocks noGrp="1"/>
          </p:cNvSpPr>
          <p:nvPr>
            <p:ph type="title"/>
          </p:nvPr>
        </p:nvSpPr>
        <p:spPr/>
        <p:txBody>
          <a:bodyPr>
            <a:normAutofit/>
          </a:bodyPr>
          <a:lstStyle/>
          <a:p>
            <a:r>
              <a:rPr lang="en-US" dirty="0" smtClean="0"/>
              <a:t>Gesture vocabulary = 1,2,3</a:t>
            </a:r>
            <a:endParaRPr lang="en-US" dirty="0"/>
          </a:p>
        </p:txBody>
      </p:sp>
    </p:spTree>
    <p:extLst>
      <p:ext uri="{BB962C8B-B14F-4D97-AF65-F5344CB8AC3E}">
        <p14:creationId xmlns:p14="http://schemas.microsoft.com/office/powerpoint/2010/main" val="31936452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TA Gestures_EV1.wmv">
            <a:hlinkClick r:id="" action="ppaction://media"/>
          </p:cNvPr>
          <p:cNvPicPr>
            <a:picLocks noGrp="1" noChangeAspect="1"/>
          </p:cNvPicPr>
          <p:nvPr>
            <p:ph idx="1"/>
            <a:videoFile r:link="rId1"/>
            <p:extLst>
              <p:ext uri="{DAA4B4D4-6D71-4841-9C94-3DE7FCFB9230}">
                <p14:media xmlns:p14="http://schemas.microsoft.com/office/powerpoint/2010/main" r:embed="rId2">
                  <p14:trim st="3151.145"/>
                </p14:media>
              </p:ext>
            </p:extLst>
          </p:nvPr>
        </p:nvPicPr>
        <p:blipFill>
          <a:blip r:embed="rId4"/>
          <a:stretch>
            <a:fillRect/>
          </a:stretch>
        </p:blipFill>
        <p:spPr>
          <a:xfrm>
            <a:off x="0" y="721895"/>
            <a:ext cx="9144000" cy="5143952"/>
          </a:xfrm>
        </p:spPr>
      </p:pic>
    </p:spTree>
    <p:extLst>
      <p:ext uri="{BB962C8B-B14F-4D97-AF65-F5344CB8AC3E}">
        <p14:creationId xmlns:p14="http://schemas.microsoft.com/office/powerpoint/2010/main" val="2049472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TA_closeu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1454727"/>
            <a:ext cx="7600890" cy="4727864"/>
          </a:xfrm>
          <a:prstGeom prst="rect">
            <a:avLst/>
          </a:prstGeom>
        </p:spPr>
      </p:pic>
      <p:grpSp>
        <p:nvGrpSpPr>
          <p:cNvPr id="4" name="Group 3"/>
          <p:cNvGrpSpPr/>
          <p:nvPr/>
        </p:nvGrpSpPr>
        <p:grpSpPr>
          <a:xfrm>
            <a:off x="6172200" y="1057636"/>
            <a:ext cx="2438947" cy="5124955"/>
            <a:chOff x="11658600" y="2349989"/>
            <a:chExt cx="2977385" cy="6444166"/>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8600" y="2349989"/>
              <a:ext cx="2971800" cy="225489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0174" y="4831755"/>
              <a:ext cx="2975811" cy="39624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smtClean="0"/>
              <a:t>Color, material, finish</a:t>
            </a:r>
            <a:endParaRPr lang="en-US" dirty="0"/>
          </a:p>
        </p:txBody>
      </p:sp>
    </p:spTree>
    <p:extLst>
      <p:ext uri="{BB962C8B-B14F-4D97-AF65-F5344CB8AC3E}">
        <p14:creationId xmlns:p14="http://schemas.microsoft.com/office/powerpoint/2010/main" val="1199104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a:t>
            </a:r>
            <a:r>
              <a:rPr lang="en-US" dirty="0"/>
              <a:t>a</a:t>
            </a:r>
            <a:r>
              <a:rPr lang="en-US" dirty="0" smtClean="0"/>
              <a:t>ccidental activation</a:t>
            </a:r>
            <a:endParaRPr lang="en-US" dirty="0"/>
          </a:p>
        </p:txBody>
      </p:sp>
      <p:sp>
        <p:nvSpPr>
          <p:cNvPr id="10" name="Content Placeholder 9"/>
          <p:cNvSpPr>
            <a:spLocks noGrp="1"/>
          </p:cNvSpPr>
          <p:nvPr>
            <p:ph idx="1"/>
          </p:nvPr>
        </p:nvSpPr>
        <p:spPr>
          <a:xfrm>
            <a:off x="457200" y="1600205"/>
            <a:ext cx="5018183" cy="4525963"/>
          </a:xfrm>
        </p:spPr>
        <p:txBody>
          <a:bodyPr>
            <a:normAutofit/>
          </a:bodyPr>
          <a:lstStyle/>
          <a:p>
            <a:r>
              <a:rPr lang="en-US" dirty="0" smtClean="0"/>
              <a:t>Gesture recognition</a:t>
            </a:r>
          </a:p>
          <a:p>
            <a:r>
              <a:rPr lang="en-US" dirty="0" smtClean="0"/>
              <a:t>Contact tracking</a:t>
            </a:r>
          </a:p>
          <a:p>
            <a:r>
              <a:rPr lang="en-US" dirty="0" smtClean="0"/>
              <a:t>Understanding how the user holds the device</a:t>
            </a:r>
            <a:endParaRPr lang="en-US" dirty="0"/>
          </a:p>
          <a:p>
            <a:endParaRPr lang="en-US" dirty="0" smtClean="0"/>
          </a:p>
          <a:p>
            <a:pPr marL="0" indent="0">
              <a:buNone/>
            </a:pPr>
            <a:endParaRPr lang="en-US" dirty="0"/>
          </a:p>
        </p:txBody>
      </p:sp>
      <p:sp>
        <p:nvSpPr>
          <p:cNvPr id="4" name="Date Placeholder 3"/>
          <p:cNvSpPr>
            <a:spLocks noGrp="1"/>
          </p:cNvSpPr>
          <p:nvPr>
            <p:ph type="dt" sz="half" idx="10"/>
          </p:nvPr>
        </p:nvSpPr>
        <p:spPr/>
        <p:txBody>
          <a:bodyPr lIns="57150" tIns="28575" rIns="57150" bIns="28575"/>
          <a:lstStyle/>
          <a:p>
            <a:fld id="{53E26534-E6C4-47E7-AACB-6DB2AEECAD55}" type="datetime1">
              <a:rPr lang="en-US" smtClean="0"/>
              <a:t>5/26/2011</a:t>
            </a:fld>
            <a:endParaRPr lang="en-US" dirty="0"/>
          </a:p>
        </p:txBody>
      </p:sp>
      <p:sp>
        <p:nvSpPr>
          <p:cNvPr id="5" name="Footer Placeholder 4"/>
          <p:cNvSpPr>
            <a:spLocks noGrp="1"/>
          </p:cNvSpPr>
          <p:nvPr>
            <p:ph type="ftr" sz="quarter" idx="11"/>
          </p:nvPr>
        </p:nvSpPr>
        <p:spPr/>
        <p:txBody>
          <a:bodyPr lIns="57150" tIns="28575" rIns="57150" bIns="28575"/>
          <a:lstStyle/>
          <a:p>
            <a:r>
              <a:rPr lang="en-US" dirty="0" smtClean="0"/>
              <a:t>Microsoft Confidential</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765" y="1506682"/>
            <a:ext cx="3172199" cy="446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545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rge rejection.wmv">
            <a:hlinkClick r:id="" action="ppaction://media"/>
          </p:cNvPr>
          <p:cNvPicPr>
            <a:picLocks noGrp="1" noChangeAspect="1"/>
          </p:cNvPicPr>
          <p:nvPr>
            <p:ph idx="1"/>
            <a:videoFile r:link="rId2"/>
            <p:extLst>
              <p:ext uri="{DAA4B4D4-6D71-4841-9C94-3DE7FCFB9230}">
                <p14:media xmlns:p14="http://schemas.microsoft.com/office/powerpoint/2010/main" r:embed="rId1">
                  <p14:bmkLst>
                    <p14:bmk name="Bookmark 1" time="17139.9029"/>
                  </p14:bmkLst>
                </p14:media>
              </p:ext>
            </p:extLst>
          </p:nvPr>
        </p:nvPicPr>
        <p:blipFill>
          <a:blip r:embed="rId4"/>
          <a:stretch>
            <a:fillRect/>
          </a:stretch>
        </p:blipFill>
        <p:spPr>
          <a:xfrm>
            <a:off x="0" y="683046"/>
            <a:ext cx="9114289" cy="5299739"/>
          </a:xfrm>
        </p:spPr>
      </p:pic>
      <p:sp>
        <p:nvSpPr>
          <p:cNvPr id="4" name="Date Placeholder 3"/>
          <p:cNvSpPr>
            <a:spLocks noGrp="1"/>
          </p:cNvSpPr>
          <p:nvPr>
            <p:ph type="dt" sz="half" idx="10"/>
          </p:nvPr>
        </p:nvSpPr>
        <p:spPr/>
        <p:txBody>
          <a:bodyPr lIns="57150" tIns="28575" rIns="57150" bIns="28575"/>
          <a:lstStyle/>
          <a:p>
            <a:fld id="{53E26534-E6C4-47E7-AACB-6DB2AEECAD55}" type="datetime1">
              <a:rPr lang="en-US" smtClean="0"/>
              <a:t>5/26/2011</a:t>
            </a:fld>
            <a:endParaRPr lang="en-US" dirty="0"/>
          </a:p>
        </p:txBody>
      </p:sp>
      <p:sp>
        <p:nvSpPr>
          <p:cNvPr id="5" name="Footer Placeholder 4"/>
          <p:cNvSpPr>
            <a:spLocks noGrp="1"/>
          </p:cNvSpPr>
          <p:nvPr>
            <p:ph type="ftr" sz="quarter" idx="11"/>
          </p:nvPr>
        </p:nvSpPr>
        <p:spPr/>
        <p:txBody>
          <a:bodyPr lIns="57150" tIns="28575" rIns="57150" bIns="28575"/>
          <a:lstStyle/>
          <a:p>
            <a:r>
              <a:rPr lang="en-US" smtClean="0"/>
              <a:t>Microsoft Confidential</a:t>
            </a:r>
            <a:endParaRPr lang="en-US" dirty="0"/>
          </a:p>
        </p:txBody>
      </p:sp>
    </p:spTree>
    <p:extLst>
      <p:ext uri="{BB962C8B-B14F-4D97-AF65-F5344CB8AC3E}">
        <p14:creationId xmlns:p14="http://schemas.microsoft.com/office/powerpoint/2010/main" val="16848869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a:t>
            </a:r>
            <a:r>
              <a:rPr lang="en-US" dirty="0" smtClean="0"/>
              <a:t>  Best of CES 2011 </a:t>
            </a:r>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 y="1954882"/>
            <a:ext cx="82581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descr="http://research.microsoft.com/en-us/um/people/benko/press/thumbs/enga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8" y="242721"/>
            <a:ext cx="2107200" cy="659647"/>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861" y="806116"/>
            <a:ext cx="2659139" cy="180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6342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TA_SHELL_0520.121.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02143" y="229342"/>
            <a:ext cx="6605244" cy="5195351"/>
          </a:xfrm>
          <a:prstGeom prst="rect">
            <a:avLst/>
          </a:prstGeom>
        </p:spPr>
      </p:pic>
      <p:sp>
        <p:nvSpPr>
          <p:cNvPr id="3" name="TextBox 2"/>
          <p:cNvSpPr txBox="1"/>
          <p:nvPr/>
        </p:nvSpPr>
        <p:spPr>
          <a:xfrm>
            <a:off x="313765" y="5394561"/>
            <a:ext cx="8382000" cy="734817"/>
          </a:xfrm>
          <a:prstGeom prst="rect">
            <a:avLst/>
          </a:prstGeom>
          <a:noFill/>
        </p:spPr>
        <p:txBody>
          <a:bodyPr wrap="square" lIns="57150" tIns="28575" rIns="57150" bIns="28575" rtlCol="0">
            <a:spAutoFit/>
          </a:bodyPr>
          <a:lstStyle/>
          <a:p>
            <a:pPr algn="ctr"/>
            <a:r>
              <a:rPr lang="en-US" sz="4400" dirty="0"/>
              <a:t>In stores </a:t>
            </a:r>
            <a:r>
              <a:rPr lang="en-US" sz="4400" dirty="0" smtClean="0"/>
              <a:t>Summer 2011 </a:t>
            </a:r>
            <a:r>
              <a:rPr lang="en-US" sz="4400" dirty="0"/>
              <a:t>- $79</a:t>
            </a:r>
          </a:p>
        </p:txBody>
      </p:sp>
    </p:spTree>
    <p:extLst>
      <p:ext uri="{BB962C8B-B14F-4D97-AF65-F5344CB8AC3E}">
        <p14:creationId xmlns:p14="http://schemas.microsoft.com/office/powerpoint/2010/main" val="33415146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Ergonomics</a:t>
            </a:r>
            <a:endParaRPr lang="en-US" dirty="0"/>
          </a:p>
        </p:txBody>
      </p:sp>
      <p:pic>
        <p:nvPicPr>
          <p:cNvPr id="14338" name="Picture 2" descr="http://apcmag.com/images/acer-touch-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862" y="1163466"/>
            <a:ext cx="5715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5028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555356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90600"/>
            <a:ext cx="8229600" cy="5135563"/>
          </a:xfrm>
        </p:spPr>
        <p:txBody>
          <a:bodyPr/>
          <a:lstStyle/>
          <a:p>
            <a:pPr marL="0" indent="0">
              <a:buNone/>
            </a:pPr>
            <a:r>
              <a:rPr lang="en-US" dirty="0" smtClean="0"/>
              <a:t>To augment existing devices with multi-touch sensing:</a:t>
            </a:r>
          </a:p>
          <a:p>
            <a:r>
              <a:rPr lang="en-US" dirty="0" smtClean="0"/>
              <a:t>Extend interaction vocabulary</a:t>
            </a:r>
          </a:p>
          <a:p>
            <a:r>
              <a:rPr lang="en-US" dirty="0" smtClean="0"/>
              <a:t>Sense the context of their use</a:t>
            </a:r>
          </a:p>
          <a:p>
            <a:r>
              <a:rPr lang="en-US" dirty="0" smtClean="0"/>
              <a:t>Solve difficult problems (palm rejection)</a:t>
            </a:r>
            <a:endParaRPr lang="en-US" dirty="0"/>
          </a:p>
        </p:txBody>
      </p:sp>
      <p:sp>
        <p:nvSpPr>
          <p:cNvPr id="6" name="Title 5"/>
          <p:cNvSpPr>
            <a:spLocks noGrp="1"/>
          </p:cNvSpPr>
          <p:nvPr>
            <p:ph type="title"/>
          </p:nvPr>
        </p:nvSpPr>
        <p:spPr/>
        <p:txBody>
          <a:bodyPr/>
          <a:lstStyle/>
          <a:p>
            <a:r>
              <a:rPr lang="en-US" dirty="0" smtClean="0"/>
              <a:t>Opportunity</a:t>
            </a:r>
            <a:endParaRPr lang="en-US" dirty="0"/>
          </a:p>
        </p:txBody>
      </p:sp>
      <p:pic>
        <p:nvPicPr>
          <p:cNvPr id="32770" name="Picture 2" descr="http://upload.wikimedia.org/wikipedia/commons/d/dc/Volvo_steering_whe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4086" y="4018039"/>
            <a:ext cx="2240187" cy="2116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udents.egfi-k12.org/wp-content/uploads/2009/12/xbox-control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12" y="4507648"/>
            <a:ext cx="2309788" cy="163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images.televisioninfo.com/images/upload/Image/Reviews/Samsung/LN32B360/Samsung-LN32B360-remote-han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147" y="4005564"/>
            <a:ext cx="1623692" cy="19681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z.about.com/d/webdesign/1/0/O/c/1/ipad_her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43" t="4684" r="15795" b="8001"/>
          <a:stretch/>
        </p:blipFill>
        <p:spPr bwMode="auto">
          <a:xfrm>
            <a:off x="4506670" y="4005564"/>
            <a:ext cx="1745508" cy="214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6228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818" y="4945576"/>
            <a:ext cx="8728364" cy="1200329"/>
          </a:xfrm>
          <a:prstGeom prst="rect">
            <a:avLst/>
          </a:prstGeom>
          <a:noFill/>
        </p:spPr>
        <p:txBody>
          <a:bodyPr wrap="square" rtlCol="0">
            <a:spAutoFit/>
          </a:bodyPr>
          <a:lstStyle/>
          <a:p>
            <a:r>
              <a:rPr lang="en-US" sz="2400" dirty="0" smtClean="0"/>
              <a:t>Hrvoje Benko 	</a:t>
            </a:r>
            <a:br>
              <a:rPr lang="en-US" sz="2400" dirty="0" smtClean="0"/>
            </a:br>
            <a:r>
              <a:rPr lang="en-US" sz="2400" dirty="0" smtClean="0"/>
              <a:t>benko@microsoft.com       	</a:t>
            </a:r>
            <a:br>
              <a:rPr lang="en-US" sz="2400" dirty="0" smtClean="0"/>
            </a:br>
            <a:r>
              <a:rPr lang="en-US" sz="2400" dirty="0" smtClean="0"/>
              <a:t>http://research.microsoft.com/~benko</a:t>
            </a:r>
            <a:endParaRPr lang="en-US" sz="2400" dirty="0"/>
          </a:p>
        </p:txBody>
      </p:sp>
      <p:sp>
        <p:nvSpPr>
          <p:cNvPr id="18" name="Title 17"/>
          <p:cNvSpPr>
            <a:spLocks noGrp="1"/>
          </p:cNvSpPr>
          <p:nvPr>
            <p:ph type="title"/>
          </p:nvPr>
        </p:nvSpPr>
        <p:spPr/>
        <p:txBody>
          <a:bodyPr/>
          <a:lstStyle/>
          <a:p>
            <a:r>
              <a:rPr lang="en-US" dirty="0" smtClean="0"/>
              <a:t>Thanks to my collaborators</a:t>
            </a:r>
            <a:endParaRPr lang="en-US" dirty="0"/>
          </a:p>
        </p:txBody>
      </p:sp>
      <p:grpSp>
        <p:nvGrpSpPr>
          <p:cNvPr id="22" name="Group 21"/>
          <p:cNvGrpSpPr/>
          <p:nvPr/>
        </p:nvGrpSpPr>
        <p:grpSpPr>
          <a:xfrm>
            <a:off x="1125163" y="1424154"/>
            <a:ext cx="6955358" cy="3100727"/>
            <a:chOff x="1452042" y="1509373"/>
            <a:chExt cx="6318032" cy="2634882"/>
          </a:xfrm>
        </p:grpSpPr>
        <p:pic>
          <p:nvPicPr>
            <p:cNvPr id="9" name="Picture 5"/>
            <p:cNvPicPr>
              <a:picLocks noChangeAspect="1" noChangeArrowheads="1"/>
            </p:cNvPicPr>
            <p:nvPr/>
          </p:nvPicPr>
          <p:blipFill>
            <a:blip r:embed="rId2" cstate="print"/>
            <a:srcRect/>
            <a:stretch>
              <a:fillRect/>
            </a:stretch>
          </p:blipFill>
          <p:spPr bwMode="auto">
            <a:xfrm>
              <a:off x="6938378" y="1526825"/>
              <a:ext cx="831696" cy="1211830"/>
            </a:xfrm>
            <a:prstGeom prst="rect">
              <a:avLst/>
            </a:prstGeom>
            <a:noFill/>
            <a:ln w="9525">
              <a:noFill/>
              <a:miter lim="800000"/>
              <a:headEnd/>
              <a:tailEnd/>
            </a:ln>
          </p:spPr>
        </p:pic>
        <p:pic>
          <p:nvPicPr>
            <p:cNvPr id="10" name="Picture 1" descr="image002"/>
            <p:cNvPicPr>
              <a:picLocks noChangeAspect="1" noChangeArrowheads="1"/>
            </p:cNvPicPr>
            <p:nvPr/>
          </p:nvPicPr>
          <p:blipFill>
            <a:blip r:embed="rId3" cstate="print"/>
            <a:srcRect l="10293" r="12226"/>
            <a:stretch>
              <a:fillRect/>
            </a:stretch>
          </p:blipFill>
          <p:spPr bwMode="auto">
            <a:xfrm>
              <a:off x="5979453" y="1509373"/>
              <a:ext cx="958925" cy="1218061"/>
            </a:xfrm>
            <a:prstGeom prst="rect">
              <a:avLst/>
            </a:prstGeom>
            <a:noFill/>
            <a:ln w="9525">
              <a:noFill/>
              <a:miter lim="800000"/>
              <a:headEnd/>
              <a:tailEnd/>
            </a:ln>
          </p:spPr>
        </p:pic>
        <p:pic>
          <p:nvPicPr>
            <p:cNvPr id="11" name="Picture 7" descr="C:\Users\nvillar\AppData\Local\Microsoft\Windows\Temporary Internet Files\Content.Outlook\TF3ILSAC\image323 (2).jpg"/>
            <p:cNvPicPr>
              <a:picLocks noChangeAspect="1" noChangeArrowheads="1"/>
            </p:cNvPicPr>
            <p:nvPr/>
          </p:nvPicPr>
          <p:blipFill>
            <a:blip r:embed="rId4" cstate="print"/>
            <a:srcRect/>
            <a:stretch>
              <a:fillRect/>
            </a:stretch>
          </p:blipFill>
          <p:spPr bwMode="auto">
            <a:xfrm>
              <a:off x="6853600" y="2890021"/>
              <a:ext cx="905492" cy="1254234"/>
            </a:xfrm>
            <a:prstGeom prst="rect">
              <a:avLst/>
            </a:prstGeom>
            <a:noFill/>
          </p:spPr>
        </p:pic>
        <p:pic>
          <p:nvPicPr>
            <p:cNvPr id="12" name="Picture 11"/>
            <p:cNvPicPr>
              <a:picLocks noChangeAspect="1" noChangeArrowheads="1"/>
            </p:cNvPicPr>
            <p:nvPr/>
          </p:nvPicPr>
          <p:blipFill>
            <a:blip r:embed="rId5" cstate="print"/>
            <a:srcRect/>
            <a:stretch>
              <a:fillRect/>
            </a:stretch>
          </p:blipFill>
          <p:spPr bwMode="auto">
            <a:xfrm>
              <a:off x="4175432" y="1538971"/>
              <a:ext cx="855331" cy="1199684"/>
            </a:xfrm>
            <a:prstGeom prst="rect">
              <a:avLst/>
            </a:prstGeom>
            <a:noFill/>
            <a:ln w="9525">
              <a:noFill/>
              <a:miter lim="800000"/>
              <a:headEnd/>
              <a:tailEnd/>
            </a:ln>
            <a:effectLst/>
          </p:spPr>
        </p:pic>
        <p:pic>
          <p:nvPicPr>
            <p:cNvPr id="13" name="Picture 16" descr="Steve Hodges"/>
            <p:cNvPicPr>
              <a:picLocks noChangeAspect="1" noChangeArrowheads="1"/>
            </p:cNvPicPr>
            <p:nvPr/>
          </p:nvPicPr>
          <p:blipFill>
            <a:blip r:embed="rId6" cstate="print"/>
            <a:srcRect/>
            <a:stretch>
              <a:fillRect/>
            </a:stretch>
          </p:blipFill>
          <p:spPr bwMode="auto">
            <a:xfrm>
              <a:off x="5173549" y="2914095"/>
              <a:ext cx="875791" cy="1196103"/>
            </a:xfrm>
            <a:prstGeom prst="rect">
              <a:avLst/>
            </a:prstGeom>
            <a:noFill/>
            <a:ln w="9525">
              <a:noFill/>
              <a:miter lim="800000"/>
              <a:headEnd/>
              <a:tailEnd/>
            </a:ln>
          </p:spPr>
        </p:pic>
        <p:pic>
          <p:nvPicPr>
            <p:cNvPr id="14" name="Picture 5"/>
            <p:cNvPicPr>
              <a:picLocks noChangeAspect="1" noChangeArrowheads="1"/>
            </p:cNvPicPr>
            <p:nvPr/>
          </p:nvPicPr>
          <p:blipFill>
            <a:blip r:embed="rId7" cstate="print"/>
            <a:srcRect/>
            <a:stretch>
              <a:fillRect/>
            </a:stretch>
          </p:blipFill>
          <p:spPr bwMode="auto">
            <a:xfrm>
              <a:off x="1452042" y="1546363"/>
              <a:ext cx="885825" cy="1208036"/>
            </a:xfrm>
            <a:prstGeom prst="rect">
              <a:avLst/>
            </a:prstGeom>
            <a:noFill/>
            <a:ln w="9525">
              <a:noFill/>
              <a:miter lim="800000"/>
              <a:headEnd/>
              <a:tailEnd/>
            </a:ln>
            <a:effectLst/>
          </p:spPr>
        </p:pic>
        <p:pic>
          <p:nvPicPr>
            <p:cNvPr id="15" name="Picture 4" descr="User Photo"/>
            <p:cNvPicPr>
              <a:picLocks noChangeAspect="1" noChangeArrowheads="1"/>
            </p:cNvPicPr>
            <p:nvPr/>
          </p:nvPicPr>
          <p:blipFill>
            <a:blip r:embed="rId8" cstate="print"/>
            <a:srcRect l="10015" r="11450"/>
            <a:stretch>
              <a:fillRect/>
            </a:stretch>
          </p:blipFill>
          <p:spPr bwMode="auto">
            <a:xfrm>
              <a:off x="6049340" y="2902721"/>
              <a:ext cx="819150" cy="1207477"/>
            </a:xfrm>
            <a:prstGeom prst="rect">
              <a:avLst/>
            </a:prstGeom>
            <a:noFill/>
          </p:spPr>
        </p:pic>
        <p:pic>
          <p:nvPicPr>
            <p:cNvPr id="16" name="Picture 5" descr="C:\Users\nvillar\AppData\Local\Microsoft\Windows\Temporary Internet Files\Content.Outlook\TF3ILSAC\IMG_0011 crop.JPG"/>
            <p:cNvPicPr>
              <a:picLocks noChangeAspect="1" noChangeArrowheads="1"/>
            </p:cNvPicPr>
            <p:nvPr/>
          </p:nvPicPr>
          <p:blipFill>
            <a:blip r:embed="rId9" cstate="print"/>
            <a:srcRect/>
            <a:stretch>
              <a:fillRect/>
            </a:stretch>
          </p:blipFill>
          <p:spPr bwMode="auto">
            <a:xfrm>
              <a:off x="2356917" y="1548495"/>
              <a:ext cx="917684" cy="1209675"/>
            </a:xfrm>
            <a:prstGeom prst="rect">
              <a:avLst/>
            </a:prstGeom>
            <a:noFill/>
          </p:spPr>
        </p:pic>
        <p:pic>
          <p:nvPicPr>
            <p:cNvPr id="17" name="Picture 6"/>
            <p:cNvPicPr>
              <a:picLocks noChangeAspect="1" noChangeArrowheads="1"/>
            </p:cNvPicPr>
            <p:nvPr/>
          </p:nvPicPr>
          <p:blipFill>
            <a:blip r:embed="rId10" cstate="print"/>
            <a:srcRect l="3022" r="3684" b="1963"/>
            <a:stretch>
              <a:fillRect/>
            </a:stretch>
          </p:blipFill>
          <p:spPr bwMode="auto">
            <a:xfrm>
              <a:off x="5046003" y="1538462"/>
              <a:ext cx="933450" cy="1188972"/>
            </a:xfrm>
            <a:prstGeom prst="rect">
              <a:avLst/>
            </a:prstGeom>
            <a:noFill/>
            <a:ln w="9525">
              <a:noFill/>
              <a:miter lim="800000"/>
              <a:headEnd/>
              <a:tailEnd/>
            </a:ln>
          </p:spPr>
        </p:pic>
        <p:pic>
          <p:nvPicPr>
            <p:cNvPr id="8" name="Picture 2"/>
            <p:cNvPicPr>
              <a:picLocks noChangeAspect="1" noChangeArrowheads="1"/>
            </p:cNvPicPr>
            <p:nvPr/>
          </p:nvPicPr>
          <p:blipFill>
            <a:blip r:embed="rId11" cstate="print"/>
            <a:srcRect l="29600" t="2000" r="23000" b="34400"/>
            <a:stretch>
              <a:fillRect/>
            </a:stretch>
          </p:blipFill>
          <p:spPr bwMode="auto">
            <a:xfrm>
              <a:off x="3268001" y="1535856"/>
              <a:ext cx="902970" cy="1211580"/>
            </a:xfrm>
            <a:prstGeom prst="rect">
              <a:avLst/>
            </a:prstGeom>
            <a:noFill/>
            <a:ln w="9525">
              <a:noFill/>
              <a:miter lim="800000"/>
              <a:headEnd/>
              <a:tailEnd/>
            </a:ln>
          </p:spPr>
        </p:pic>
        <p:pic>
          <p:nvPicPr>
            <p:cNvPr id="19" name="Picture 2"/>
            <p:cNvPicPr>
              <a:picLocks noChangeAspect="1" noChangeArrowheads="1"/>
            </p:cNvPicPr>
            <p:nvPr/>
          </p:nvPicPr>
          <p:blipFill>
            <a:blip r:embed="rId12" cstate="print"/>
            <a:srcRect/>
            <a:stretch>
              <a:fillRect/>
            </a:stretch>
          </p:blipFill>
          <p:spPr bwMode="auto">
            <a:xfrm>
              <a:off x="1452042" y="2902720"/>
              <a:ext cx="967714" cy="1196103"/>
            </a:xfrm>
            <a:prstGeom prst="rect">
              <a:avLst/>
            </a:prstGeom>
            <a:noFill/>
            <a:ln w="9525">
              <a:noFill/>
              <a:miter lim="800000"/>
              <a:headEnd/>
              <a:tailEnd/>
            </a:ln>
          </p:spPr>
        </p:pic>
        <p:pic>
          <p:nvPicPr>
            <p:cNvPr id="20"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422" t="1984" r="1422" b="8507"/>
            <a:stretch/>
          </p:blipFill>
          <p:spPr bwMode="auto">
            <a:xfrm>
              <a:off x="4152968" y="2914095"/>
              <a:ext cx="1020581" cy="119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descr="francois.jpg"/>
            <p:cNvPicPr>
              <a:picLocks noChangeAspect="1"/>
            </p:cNvPicPr>
            <p:nvPr/>
          </p:nvPicPr>
          <p:blipFill>
            <a:blip r:embed="rId14"/>
            <a:stretch>
              <a:fillRect/>
            </a:stretch>
          </p:blipFill>
          <p:spPr>
            <a:xfrm>
              <a:off x="2351136" y="2902720"/>
              <a:ext cx="900582" cy="1196103"/>
            </a:xfrm>
            <a:prstGeom prst="rect">
              <a:avLst/>
            </a:prstGeom>
          </p:spPr>
        </p:pic>
        <p:pic>
          <p:nvPicPr>
            <p:cNvPr id="31746" name="Picture 2" descr="http://hcil.cs.umd.edu/localphp/hcil/include/phpThumb/phpThumb.php?src=/fs/www/projects/hcil/images/people/hsong.gif&amp;w=75"/>
            <p:cNvPicPr>
              <a:picLocks noChangeAspect="1" noChangeArrowheads="1"/>
            </p:cNvPicPr>
            <p:nvPr/>
          </p:nvPicPr>
          <p:blipFill rotWithShape="1">
            <a:blip r:embed="rId15">
              <a:extLst>
                <a:ext uri="{28A0092B-C50C-407E-A947-70E740481C1C}">
                  <a14:useLocalDpi xmlns:a14="http://schemas.microsoft.com/office/drawing/2010/main" val="0"/>
                </a:ext>
              </a:extLst>
            </a:blip>
            <a:srcRect l="7642" r="4420"/>
            <a:stretch/>
          </p:blipFill>
          <p:spPr bwMode="auto">
            <a:xfrm>
              <a:off x="3251718" y="2891408"/>
              <a:ext cx="959438" cy="12074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77175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a:bodyPr>
          <a:lstStyle/>
          <a:p>
            <a:r>
              <a:rPr lang="en-US" dirty="0" smtClean="0"/>
              <a:t>Interaction at a distance</a:t>
            </a:r>
            <a:endParaRPr lang="en-US" dirty="0"/>
          </a:p>
        </p:txBody>
      </p:sp>
      <p:pic>
        <p:nvPicPr>
          <p:cNvPr id="18434" name="Picture 2" descr="http://mtv.mtvnimages.com/onair/the_hills/season_4/images/photos/episodes/401/11-spencer-xbox.jpg?width=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36" y="1388125"/>
            <a:ext cx="8406133" cy="47354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3836" y="1392033"/>
            <a:ext cx="4673175" cy="584775"/>
          </a:xfrm>
          <a:prstGeom prst="rect">
            <a:avLst/>
          </a:prstGeom>
          <a:noFill/>
        </p:spPr>
        <p:txBody>
          <a:bodyPr wrap="square" rtlCol="0">
            <a:spAutoFit/>
          </a:bodyPr>
          <a:lstStyle/>
          <a:p>
            <a:r>
              <a:rPr lang="en-US" sz="3200" dirty="0">
                <a:solidFill>
                  <a:schemeClr val="bg1"/>
                </a:solidFill>
              </a:rPr>
              <a:t>focus is NOT on the device</a:t>
            </a:r>
          </a:p>
        </p:txBody>
      </p:sp>
    </p:spTree>
    <p:extLst>
      <p:ext uri="{BB962C8B-B14F-4D97-AF65-F5344CB8AC3E}">
        <p14:creationId xmlns:p14="http://schemas.microsoft.com/office/powerpoint/2010/main" val="30227780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Existence of good input devices</a:t>
            </a:r>
            <a:endParaRPr lang="en-US" dirty="0"/>
          </a:p>
        </p:txBody>
      </p:sp>
      <p:pic>
        <p:nvPicPr>
          <p:cNvPr id="4" name="Picture 10"/>
          <p:cNvPicPr>
            <a:picLocks noChangeAspect="1" noChangeArrowheads="1"/>
          </p:cNvPicPr>
          <p:nvPr/>
        </p:nvPicPr>
        <p:blipFill>
          <a:blip r:embed="rId2" cstate="print"/>
          <a:srcRect/>
          <a:stretch>
            <a:fillRect/>
          </a:stretch>
        </p:blipFill>
        <p:spPr bwMode="auto">
          <a:xfrm>
            <a:off x="823010" y="3703543"/>
            <a:ext cx="2666082" cy="2069940"/>
          </a:xfrm>
          <a:prstGeom prst="rect">
            <a:avLst/>
          </a:prstGeom>
          <a:noFill/>
          <a:ln w="9525">
            <a:noFill/>
            <a:miter lim="800000"/>
            <a:headEnd/>
            <a:tailEnd/>
          </a:ln>
        </p:spPr>
      </p:pic>
      <p:pic>
        <p:nvPicPr>
          <p:cNvPr id="5" name="Picture 12" descr="http://wellcom.co.il/catalog/images/Microsoft/MOMB.jpg"/>
          <p:cNvPicPr>
            <a:picLocks noChangeAspect="1" noChangeArrowheads="1"/>
          </p:cNvPicPr>
          <p:nvPr/>
        </p:nvPicPr>
        <p:blipFill>
          <a:blip r:embed="rId3" cstate="print"/>
          <a:srcRect/>
          <a:stretch>
            <a:fillRect/>
          </a:stretch>
        </p:blipFill>
        <p:spPr bwMode="auto">
          <a:xfrm>
            <a:off x="947451" y="1039160"/>
            <a:ext cx="2417201" cy="2417201"/>
          </a:xfrm>
          <a:prstGeom prst="rect">
            <a:avLst/>
          </a:prstGeom>
          <a:noFill/>
        </p:spPr>
      </p:pic>
      <p:pic>
        <p:nvPicPr>
          <p:cNvPr id="17410" name="Picture 2" descr="http://students.egfi-k12.org/wp-content/uploads/2009/12/xbox-contro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212" y="1133844"/>
            <a:ext cx="2827986" cy="200749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images.televisioninfo.com/images/upload/Image/Reviews/Samsung/LN32B360/Samsung-LN32B360-remote-han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5922" y="3139095"/>
            <a:ext cx="2511791" cy="304459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nion.modprobe.de/bimg/keyboard.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5799218" y="2574502"/>
            <a:ext cx="4410412" cy="280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938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9757</TotalTime>
  <Words>1554</Words>
  <Application>Microsoft Office PowerPoint</Application>
  <PresentationFormat>On-screen Show (4:3)</PresentationFormat>
  <Paragraphs>271</Paragraphs>
  <Slides>72</Slides>
  <Notes>10</Notes>
  <HiddenSlides>1</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HelveticaNeueLT Std</vt:lpstr>
      <vt:lpstr>宋体</vt:lpstr>
      <vt:lpstr>Calibri</vt:lpstr>
      <vt:lpstr>Segoe UI</vt:lpstr>
      <vt:lpstr>1_Office Theme</vt:lpstr>
      <vt:lpstr>Custom Design</vt:lpstr>
      <vt:lpstr>Multi-touch Interactions on Small Input Devices </vt:lpstr>
      <vt:lpstr>My research</vt:lpstr>
      <vt:lpstr>Multi-touch Interactions</vt:lpstr>
      <vt:lpstr>Computing Today</vt:lpstr>
      <vt:lpstr>Computing Today</vt:lpstr>
      <vt:lpstr>PowerPoint Presentation</vt:lpstr>
      <vt:lpstr>Ergonomics</vt:lpstr>
      <vt:lpstr>Interaction at a distance</vt:lpstr>
      <vt:lpstr>Existence of good input devices</vt:lpstr>
      <vt:lpstr>PowerPoint Presentation</vt:lpstr>
      <vt:lpstr>4 parts</vt:lpstr>
      <vt:lpstr>Sensing HARDWARE</vt:lpstr>
      <vt:lpstr>Five mouse prototypes</vt:lpstr>
      <vt:lpstr>Prototype 1: FTIR Mouse</vt:lpstr>
      <vt:lpstr>Prototype 1: FTIR Mouse</vt:lpstr>
      <vt:lpstr>Prototype 2: Orb Mouse</vt:lpstr>
      <vt:lpstr>Prototype 2: Orb Mouse</vt:lpstr>
      <vt:lpstr>Prototype 3: Cap Mouse</vt:lpstr>
      <vt:lpstr>Prototype 3: Cap Mouse</vt:lpstr>
      <vt:lpstr>Prototype 4: Side Mouse</vt:lpstr>
      <vt:lpstr>Prototype 4: Side Mouse</vt:lpstr>
      <vt:lpstr>Prototype 5: Articulated Mouse</vt:lpstr>
      <vt:lpstr>Prototype 5: Articulated Mouse</vt:lpstr>
      <vt:lpstr>What is the best HW solution?</vt:lpstr>
      <vt:lpstr>Interactions</vt:lpstr>
      <vt:lpstr>How to treat mouse + touch streams?</vt:lpstr>
      <vt:lpstr>PowerPoint Presentation</vt:lpstr>
      <vt:lpstr>PowerPoint Presentation</vt:lpstr>
      <vt:lpstr>PowerPoint Presentation</vt:lpstr>
      <vt:lpstr>PowerPoint Presentation</vt:lpstr>
      <vt:lpstr>PowerPoint Presentation</vt:lpstr>
      <vt:lpstr>PowerPoint Presentation</vt:lpstr>
      <vt:lpstr>How effective are multi-touch manipulations on a mouse?</vt:lpstr>
      <vt:lpstr>What is the focus model?</vt:lpstr>
      <vt:lpstr>What is the activation model?</vt:lpstr>
      <vt:lpstr>User Study Conditions</vt:lpstr>
      <vt:lpstr>MT Mouse Independent Touches</vt:lpstr>
      <vt:lpstr>MT Mouse Click ‘n’ Hold</vt:lpstr>
      <vt:lpstr>Baseline 1: Regular Mouse</vt:lpstr>
      <vt:lpstr>User Evaluation</vt:lpstr>
      <vt:lpstr>PowerPoint Presentation</vt:lpstr>
      <vt:lpstr>Negative results</vt:lpstr>
      <vt:lpstr>Lessons learned</vt:lpstr>
      <vt:lpstr>Lessons learned (2)</vt:lpstr>
      <vt:lpstr>Grips and Gestures</vt:lpstr>
      <vt:lpstr>Challenge &amp; Opportunity</vt:lpstr>
      <vt:lpstr>PowerPoint Presentation</vt:lpstr>
      <vt:lpstr>However,…</vt:lpstr>
      <vt:lpstr>MTPen</vt:lpstr>
      <vt:lpstr>Grip vs. Gesture</vt:lpstr>
      <vt:lpstr>PowerPoint Presentation</vt:lpstr>
      <vt:lpstr>PowerPoint Presentation</vt:lpstr>
      <vt:lpstr>Making a product</vt:lpstr>
      <vt:lpstr>PowerPoint Presentation</vt:lpstr>
      <vt:lpstr>Microsoft Touch Mouse</vt:lpstr>
      <vt:lpstr>My role…</vt:lpstr>
      <vt:lpstr>Great mouse +</vt:lpstr>
      <vt:lpstr>Finding the right form</vt:lpstr>
      <vt:lpstr>Form explorations</vt:lpstr>
      <vt:lpstr>Design lineage</vt:lpstr>
      <vt:lpstr>Curved Wireless Capacitive Sensor</vt:lpstr>
      <vt:lpstr>Gesture vocabulary</vt:lpstr>
      <vt:lpstr>Gesture vocabulary = 1,2,3</vt:lpstr>
      <vt:lpstr>PowerPoint Presentation</vt:lpstr>
      <vt:lpstr>Color, material, finish</vt:lpstr>
      <vt:lpstr>Reducing accidental activation</vt:lpstr>
      <vt:lpstr>PowerPoint Presentation</vt:lpstr>
      <vt:lpstr>   Best of CES 2011 </vt:lpstr>
      <vt:lpstr>PowerPoint Presentation</vt:lpstr>
      <vt:lpstr>Summary</vt:lpstr>
      <vt:lpstr>Opportunity</vt:lpstr>
      <vt:lpstr>Thanks to my collaborators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Multi-touch on small devices</dc:title>
  <dc:creator>benko@microsoft.com</dc:creator>
  <cp:lastModifiedBy>Hrvoje Benko</cp:lastModifiedBy>
  <cp:revision>606</cp:revision>
  <dcterms:created xsi:type="dcterms:W3CDTF">2009-04-20T20:54:00Z</dcterms:created>
  <dcterms:modified xsi:type="dcterms:W3CDTF">2011-05-26T21:24:41Z</dcterms:modified>
  <cp:contentStatus/>
</cp:coreProperties>
</file>